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67" r:id="rId4"/>
    <p:sldId id="268" r:id="rId5"/>
    <p:sldId id="258" r:id="rId6"/>
    <p:sldId id="269" r:id="rId7"/>
    <p:sldId id="270" r:id="rId8"/>
    <p:sldId id="259" r:id="rId9"/>
    <p:sldId id="271" r:id="rId10"/>
    <p:sldId id="272" r:id="rId11"/>
    <p:sldId id="260" r:id="rId12"/>
    <p:sldId id="274" r:id="rId13"/>
    <p:sldId id="273" r:id="rId14"/>
    <p:sldId id="261" r:id="rId15"/>
    <p:sldId id="276" r:id="rId16"/>
    <p:sldId id="275" r:id="rId17"/>
    <p:sldId id="278" r:id="rId18"/>
    <p:sldId id="262" r:id="rId19"/>
    <p:sldId id="263" r:id="rId20"/>
    <p:sldId id="279" r:id="rId21"/>
    <p:sldId id="286" r:id="rId22"/>
    <p:sldId id="264" r:id="rId23"/>
    <p:sldId id="265" r:id="rId24"/>
    <p:sldId id="281" r:id="rId25"/>
    <p:sldId id="280" r:id="rId26"/>
    <p:sldId id="282" r:id="rId27"/>
    <p:sldId id="266" r:id="rId28"/>
    <p:sldId id="283" r:id="rId29"/>
    <p:sldId id="284" r:id="rId30"/>
    <p:sldId id="285" r:id="rId3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D3DD6C-C89A-450E-8201-A17C60961FAA}" type="datetimeFigureOut">
              <a:rPr lang="es-CO" smtClean="0"/>
              <a:t>13/11/2016</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22BBB1-69B3-4566-B535-39693B4C0F47}" type="slidenum">
              <a:rPr lang="es-CO" smtClean="0"/>
              <a:t>‹Nº›</a:t>
            </a:fld>
            <a:endParaRPr lang="es-CO"/>
          </a:p>
        </p:txBody>
      </p:sp>
    </p:spTree>
    <p:extLst>
      <p:ext uri="{BB962C8B-B14F-4D97-AF65-F5344CB8AC3E}">
        <p14:creationId xmlns:p14="http://schemas.microsoft.com/office/powerpoint/2010/main" val="143061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5722BBB1-69B3-4566-B535-39693B4C0F47}" type="slidenum">
              <a:rPr lang="es-CO" smtClean="0"/>
              <a:t>18</a:t>
            </a:fld>
            <a:endParaRPr lang="es-CO"/>
          </a:p>
        </p:txBody>
      </p:sp>
    </p:spTree>
    <p:extLst>
      <p:ext uri="{BB962C8B-B14F-4D97-AF65-F5344CB8AC3E}">
        <p14:creationId xmlns:p14="http://schemas.microsoft.com/office/powerpoint/2010/main" val="492425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C73139F6-A45B-4C77-BBB0-717FACA6694B}" type="datetimeFigureOut">
              <a:rPr lang="es-CO" smtClean="0"/>
              <a:t>13/11/2016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1544550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73139F6-A45B-4C77-BBB0-717FACA6694B}" type="datetimeFigureOut">
              <a:rPr lang="es-CO" smtClean="0"/>
              <a:t>13/11/2016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2955590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C73139F6-A45B-4C77-BBB0-717FACA6694B}" type="datetimeFigureOut">
              <a:rPr lang="es-CO" smtClean="0"/>
              <a:t>13/11/2016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566699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C73139F6-A45B-4C77-BBB0-717FACA6694B}" type="datetimeFigureOut">
              <a:rPr lang="es-CO" smtClean="0"/>
              <a:t>13/11/2016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2998808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C73139F6-A45B-4C77-BBB0-717FACA6694B}" type="datetimeFigureOut">
              <a:rPr lang="es-CO" smtClean="0"/>
              <a:t>13/11/2016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924640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C73139F6-A45B-4C77-BBB0-717FACA6694B}" type="datetimeFigureOut">
              <a:rPr lang="es-CO" smtClean="0"/>
              <a:t>13/11/2016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487910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73139F6-A45B-4C77-BBB0-717FACA6694B}" type="datetimeFigureOut">
              <a:rPr lang="es-CO" smtClean="0"/>
              <a:t>13/11/2016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934486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C73139F6-A45B-4C77-BBB0-717FACA6694B}" type="datetimeFigureOut">
              <a:rPr lang="es-CO" smtClean="0"/>
              <a:t>13/11/2016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2951769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C73139F6-A45B-4C77-BBB0-717FACA6694B}" type="datetimeFigureOut">
              <a:rPr lang="es-CO" smtClean="0"/>
              <a:t>13/11/2016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130579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73139F6-A45B-4C77-BBB0-717FACA6694B}" type="datetimeFigureOut">
              <a:rPr lang="es-CO" smtClean="0"/>
              <a:t>13/11/2016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308359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C73139F6-A45B-4C77-BBB0-717FACA6694B}" type="datetimeFigureOut">
              <a:rPr lang="es-CO" smtClean="0"/>
              <a:t>13/11/2016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669E0F1-E19D-41E9-8F2F-B8D300BEC499}" type="slidenum">
              <a:rPr lang="es-CO" smtClean="0"/>
              <a:t>‹Nº›</a:t>
            </a:fld>
            <a:endParaRPr lang="es-CO"/>
          </a:p>
        </p:txBody>
      </p:sp>
    </p:spTree>
    <p:extLst>
      <p:ext uri="{BB962C8B-B14F-4D97-AF65-F5344CB8AC3E}">
        <p14:creationId xmlns:p14="http://schemas.microsoft.com/office/powerpoint/2010/main" val="1958260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3139F6-A45B-4C77-BBB0-717FACA6694B}" type="datetimeFigureOut">
              <a:rPr lang="es-CO" smtClean="0"/>
              <a:t>13/11/2016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69E0F1-E19D-41E9-8F2F-B8D300BEC499}" type="slidenum">
              <a:rPr lang="es-CO" smtClean="0"/>
              <a:t>‹Nº›</a:t>
            </a:fld>
            <a:endParaRPr lang="es-CO"/>
          </a:p>
        </p:txBody>
      </p:sp>
    </p:spTree>
    <p:extLst>
      <p:ext uri="{BB962C8B-B14F-4D97-AF65-F5344CB8AC3E}">
        <p14:creationId xmlns:p14="http://schemas.microsoft.com/office/powerpoint/2010/main" val="31067936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636542" y="362707"/>
            <a:ext cx="9144000" cy="2387600"/>
          </a:xfrm>
        </p:spPr>
        <p:txBody>
          <a:bodyPr>
            <a:normAutofit/>
          </a:bodyPr>
          <a:lstStyle/>
          <a:p>
            <a:r>
              <a:rPr lang="es-CO" sz="8000" b="1" dirty="0"/>
              <a:t>COMPRA LA VERDAD Y NO LA VENDAS</a:t>
            </a:r>
          </a:p>
        </p:txBody>
      </p:sp>
      <p:sp>
        <p:nvSpPr>
          <p:cNvPr id="3" name="Subtítulo 2"/>
          <p:cNvSpPr>
            <a:spLocks noGrp="1"/>
          </p:cNvSpPr>
          <p:nvPr>
            <p:ph type="subTitle" idx="1"/>
          </p:nvPr>
        </p:nvSpPr>
        <p:spPr>
          <a:xfrm>
            <a:off x="1298917" y="5627075"/>
            <a:ext cx="9144000" cy="896815"/>
          </a:xfrm>
        </p:spPr>
        <p:txBody>
          <a:bodyPr>
            <a:normAutofit fontScale="85000" lnSpcReduction="20000"/>
          </a:bodyPr>
          <a:lstStyle/>
          <a:p>
            <a:endParaRPr lang="es-CO" dirty="0"/>
          </a:p>
          <a:p>
            <a:r>
              <a:rPr lang="es-CO" sz="4300" b="1" dirty="0"/>
              <a:t>Proverbios 23:23</a:t>
            </a:r>
          </a:p>
        </p:txBody>
      </p:sp>
      <p:pic>
        <p:nvPicPr>
          <p:cNvPr id="4" name="Imagen 3"/>
          <p:cNvPicPr>
            <a:picLocks noChangeAspect="1"/>
          </p:cNvPicPr>
          <p:nvPr/>
        </p:nvPicPr>
        <p:blipFill>
          <a:blip r:embed="rId3"/>
          <a:stretch>
            <a:fillRect/>
          </a:stretch>
        </p:blipFill>
        <p:spPr>
          <a:xfrm>
            <a:off x="3882683" y="3137095"/>
            <a:ext cx="3840480" cy="2489979"/>
          </a:xfrm>
          <a:prstGeom prst="rect">
            <a:avLst/>
          </a:prstGeom>
          <a:scene3d>
            <a:camera prst="orthographicFront"/>
            <a:lightRig rig="threePt" dir="t"/>
          </a:scene3d>
          <a:sp3d>
            <a:bevelT w="139700" prst="cross"/>
          </a:sp3d>
        </p:spPr>
      </p:pic>
    </p:spTree>
    <p:extLst>
      <p:ext uri="{BB962C8B-B14F-4D97-AF65-F5344CB8AC3E}">
        <p14:creationId xmlns:p14="http://schemas.microsoft.com/office/powerpoint/2010/main" val="727429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900967"/>
          </a:xfrm>
        </p:spPr>
        <p:txBody>
          <a:bodyPr/>
          <a:lstStyle/>
          <a:p>
            <a:pPr algn="ctr"/>
            <a:r>
              <a:rPr lang="es-CO" b="1" dirty="0"/>
              <a:t>COMPRA LA VERDAD Y NO LA VENDAS</a:t>
            </a:r>
          </a:p>
        </p:txBody>
      </p:sp>
      <p:sp>
        <p:nvSpPr>
          <p:cNvPr id="3" name="Marcador de contenido 2"/>
          <p:cNvSpPr>
            <a:spLocks noGrp="1"/>
          </p:cNvSpPr>
          <p:nvPr>
            <p:ph idx="1"/>
          </p:nvPr>
        </p:nvSpPr>
        <p:spPr>
          <a:xfrm>
            <a:off x="838200" y="1266092"/>
            <a:ext cx="10515600" cy="5359791"/>
          </a:xfrm>
          <a:solidFill>
            <a:schemeClr val="accent2">
              <a:lumMod val="20000"/>
              <a:lumOff val="80000"/>
            </a:schemeClr>
          </a:solidFill>
        </p:spPr>
        <p:txBody>
          <a:bodyPr>
            <a:normAutofit fontScale="92500" lnSpcReduction="10000"/>
          </a:bodyPr>
          <a:lstStyle/>
          <a:p>
            <a:r>
              <a:rPr lang="es-CO" dirty="0"/>
              <a:t>¿Cómo saber si tu estas en el lugar equivocado, espiritualmente hablando. estamos en este mundo donde existen tantas creencias religiosas, y todas dicen tener la verdad?</a:t>
            </a:r>
          </a:p>
          <a:p>
            <a:r>
              <a:rPr lang="es-CO" dirty="0"/>
              <a:t>Según las estadísticas, en el mundo existen 35.000 religiones. Si son cristianas, todas dicen tener la verdad, todas hablan de Cristo, y leen la biblia. </a:t>
            </a:r>
          </a:p>
          <a:p>
            <a:r>
              <a:rPr lang="es-CO" dirty="0"/>
              <a:t>La única forma de saberlo es que tu sepas con claridad, ¡que es la verdad!</a:t>
            </a:r>
          </a:p>
          <a:p>
            <a:r>
              <a:rPr lang="es-CO" dirty="0"/>
              <a:t> Hay muchas personas que viven de iglesia en iglesia. Y aún no se encuentran satisfechas, porque no conocen la “verdad”.</a:t>
            </a:r>
          </a:p>
          <a:p>
            <a:r>
              <a:rPr lang="es-CO" dirty="0"/>
              <a:t>En este seminario vamos a descubrir a través de la Palabra de Dios, la Biblia, que es la verdad. Si tu estas asistiendo a una iglesia donde no te enseñan claramente lo que dice Dios, en su Palabra, Que es la verdad. Sal de allí, y busca la iglesia que si enseña la verdad, porque si no lo haces, te vas a perder. Y Dios no quiere que tu te pierdas, sino que conozcas la verdad y seas salvo. </a:t>
            </a:r>
          </a:p>
        </p:txBody>
      </p:sp>
    </p:spTree>
    <p:extLst>
      <p:ext uri="{BB962C8B-B14F-4D97-AF65-F5344CB8AC3E}">
        <p14:creationId xmlns:p14="http://schemas.microsoft.com/office/powerpoint/2010/main" val="4540613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4">
              <a:lumMod val="20000"/>
              <a:lumOff val="80000"/>
            </a:schemeClr>
          </a:solidFill>
          <a:effectLst>
            <a:glow rad="101600">
              <a:srgbClr val="C00000">
                <a:alpha val="60000"/>
              </a:srgbClr>
            </a:glow>
          </a:effectLst>
        </p:spPr>
        <p:txBody>
          <a:bodyPr/>
          <a:lstStyle/>
          <a:p>
            <a:r>
              <a:rPr lang="es-CO" b="1" dirty="0"/>
              <a:t>Siempre tenemos que tener en cuenta el consejo de Cristo:</a:t>
            </a:r>
          </a:p>
        </p:txBody>
      </p:sp>
      <p:sp>
        <p:nvSpPr>
          <p:cNvPr id="3" name="Marcador de contenido 2"/>
          <p:cNvSpPr>
            <a:spLocks noGrp="1"/>
          </p:cNvSpPr>
          <p:nvPr>
            <p:ph idx="1"/>
          </p:nvPr>
        </p:nvSpPr>
        <p:spPr>
          <a:xfrm>
            <a:off x="838200" y="1825624"/>
            <a:ext cx="4493455" cy="4743987"/>
          </a:xfrm>
          <a:solidFill>
            <a:schemeClr val="tx2">
              <a:lumMod val="20000"/>
              <a:lumOff val="80000"/>
            </a:schemeClr>
          </a:solidFill>
          <a:effectLst>
            <a:glow rad="101600">
              <a:srgbClr val="C00000">
                <a:alpha val="60000"/>
              </a:srgbClr>
            </a:glow>
          </a:effectLst>
        </p:spPr>
        <p:txBody>
          <a:bodyPr>
            <a:normAutofit/>
          </a:bodyPr>
          <a:lstStyle/>
          <a:p>
            <a:r>
              <a:rPr lang="es-CO" b="1" u="sng" dirty="0"/>
              <a:t>Juan 5:39:</a:t>
            </a:r>
          </a:p>
          <a:p>
            <a:r>
              <a:rPr lang="es-CO" dirty="0"/>
              <a:t> Escudriñad las Escrituras; porque a vosotros os parece que en ellas tenéis la vida eterna; y ellas son las que dan testimonio de mí. </a:t>
            </a:r>
          </a:p>
          <a:p>
            <a:r>
              <a:rPr lang="es-CO" b="1" u="sng" dirty="0"/>
              <a:t>Juan 7:17.</a:t>
            </a:r>
          </a:p>
          <a:p>
            <a:r>
              <a:rPr lang="es-CO" dirty="0"/>
              <a:t>El que quisiere hacer su voluntad, conocerá de la doctrina si viene de Dios, o si yo hablo de mí mismo.</a:t>
            </a:r>
          </a:p>
        </p:txBody>
      </p:sp>
      <p:sp>
        <p:nvSpPr>
          <p:cNvPr id="4" name="Rectángulo 3"/>
          <p:cNvSpPr/>
          <p:nvPr/>
        </p:nvSpPr>
        <p:spPr>
          <a:xfrm>
            <a:off x="5734928" y="1915664"/>
            <a:ext cx="5618871" cy="1938992"/>
          </a:xfrm>
          <a:prstGeom prst="rect">
            <a:avLst/>
          </a:prstGeom>
        </p:spPr>
        <p:txBody>
          <a:bodyPr wrap="square">
            <a:spAutoFit/>
          </a:bodyPr>
          <a:lstStyle/>
          <a:p>
            <a:r>
              <a:rPr lang="es-CO" sz="2000" b="1" dirty="0"/>
              <a:t>El que sinceramente desea hacer la voluntad de Dios será iluminado por él, y será capacitado para evaluar correctamente los derechos de otros.  Un pre - requisito para recibir luz es que el buscador de la verdad debe estar dispuesto a seguir en la luz que le sea revelada. (CBA)</a:t>
            </a:r>
          </a:p>
        </p:txBody>
      </p:sp>
      <p:pic>
        <p:nvPicPr>
          <p:cNvPr id="6" name="Imagen 5"/>
          <p:cNvPicPr>
            <a:picLocks noChangeAspect="1"/>
          </p:cNvPicPr>
          <p:nvPr/>
        </p:nvPicPr>
        <p:blipFill>
          <a:blip r:embed="rId2"/>
          <a:stretch>
            <a:fillRect/>
          </a:stretch>
        </p:blipFill>
        <p:spPr>
          <a:xfrm>
            <a:off x="5414302" y="4079632"/>
            <a:ext cx="6260124" cy="2489979"/>
          </a:xfrm>
          <a:prstGeom prst="rect">
            <a:avLst/>
          </a:prstGeom>
        </p:spPr>
      </p:pic>
    </p:spTree>
    <p:extLst>
      <p:ext uri="{BB962C8B-B14F-4D97-AF65-F5344CB8AC3E}">
        <p14:creationId xmlns:p14="http://schemas.microsoft.com/office/powerpoint/2010/main" val="412072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5997" y="520505"/>
            <a:ext cx="10515600" cy="5908430"/>
          </a:xfrm>
          <a:blipFill>
            <a:blip r:embed="rId2"/>
            <a:tile tx="0" ty="0" sx="100000" sy="100000" flip="none" algn="tl"/>
          </a:blipFill>
          <a:effectLst>
            <a:glow rad="101600">
              <a:srgbClr val="C00000">
                <a:alpha val="60000"/>
              </a:srgbClr>
            </a:glow>
          </a:effectLst>
        </p:spPr>
        <p:txBody>
          <a:bodyPr>
            <a:normAutofit fontScale="92500" lnSpcReduction="10000"/>
          </a:bodyPr>
          <a:lstStyle/>
          <a:p>
            <a:pPr marL="0" indent="0" algn="ctr">
              <a:buNone/>
            </a:pPr>
            <a:r>
              <a:rPr lang="es-CO" sz="3600" dirty="0"/>
              <a:t>Con mucha frecuencia los hombres se quejan de que es difícil discernir “qué es verdad” en religión.  </a:t>
            </a:r>
          </a:p>
          <a:p>
            <a:pPr marL="0" indent="0" algn="ctr">
              <a:buNone/>
            </a:pPr>
            <a:r>
              <a:rPr lang="es-CO" sz="3600" dirty="0"/>
              <a:t>Destacan las muchas diferencias que prevalecen entre los cristianos en asuntos de doctrina, y afirman que no pueden decidir quién tiene la razón.  </a:t>
            </a:r>
          </a:p>
          <a:p>
            <a:pPr marL="0" indent="0" algn="ctr">
              <a:buNone/>
            </a:pPr>
            <a:r>
              <a:rPr lang="es-CO" sz="3600" dirty="0"/>
              <a:t>En millares de casos esa supuesta incapacidad para descubrir la verdad se convierte en una excusa para vivir sin ninguna religión.</a:t>
            </a:r>
          </a:p>
          <a:p>
            <a:pPr marL="0" indent="0" algn="ctr">
              <a:buNone/>
            </a:pPr>
            <a:r>
              <a:rPr lang="es-CO" sz="3600" dirty="0"/>
              <a:t>En este tema, expondremos con claridad, la voluntad de Dios. Si tu estas acostumbrado a que te digan solamente cosas bonitas, prepárate, porque yo te voy a decir aquí claramente y sin rodeos lo que Dios dice, para que sepas la verdad y seas salvo obedeciendo la verdad. Amen.  </a:t>
            </a:r>
          </a:p>
        </p:txBody>
      </p:sp>
    </p:spTree>
    <p:extLst>
      <p:ext uri="{BB962C8B-B14F-4D97-AF65-F5344CB8AC3E}">
        <p14:creationId xmlns:p14="http://schemas.microsoft.com/office/powerpoint/2010/main" val="3019694129"/>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65760"/>
            <a:ext cx="6350391" cy="6133514"/>
          </a:xfrm>
          <a:solidFill>
            <a:schemeClr val="accent5">
              <a:lumMod val="20000"/>
              <a:lumOff val="80000"/>
            </a:schemeClr>
          </a:solidFill>
          <a:effectLst>
            <a:glow rad="101600">
              <a:srgbClr val="C00000">
                <a:alpha val="60000"/>
              </a:srgbClr>
            </a:glow>
          </a:effectLst>
        </p:spPr>
        <p:txBody>
          <a:bodyPr>
            <a:normAutofit lnSpcReduction="10000"/>
          </a:bodyPr>
          <a:lstStyle/>
          <a:p>
            <a:pPr marL="0" indent="0">
              <a:buNone/>
            </a:pPr>
            <a:r>
              <a:rPr lang="es-CO" b="1" u="sng" dirty="0"/>
              <a:t>1 Timoteo 2.1-4</a:t>
            </a:r>
            <a:r>
              <a:rPr lang="es-CO" dirty="0"/>
              <a:t>.</a:t>
            </a:r>
          </a:p>
          <a:p>
            <a:r>
              <a:rPr lang="es-CO" dirty="0"/>
              <a:t>Amonesto pues, ante todo, a que se hagan rogativas, oraciones, peticiones, acciones de gracias, por todos los hombres; 2 por los reyes y por todos los que están en eminencia: que vivamos quieta y reposadamente en toda piedad e integridad.</a:t>
            </a:r>
          </a:p>
          <a:p>
            <a:r>
              <a:rPr lang="es-CO" dirty="0"/>
              <a:t> 3 Porque esto es lo bueno y agradable delante del Dios salvador nuestro; 4 el cual quiere que todos los hombres sean salvos, y </a:t>
            </a:r>
            <a:r>
              <a:rPr lang="es-CO" u="sng" dirty="0"/>
              <a:t>que vengan al conocimiento de la verdad</a:t>
            </a:r>
            <a:r>
              <a:rPr lang="es-CO" dirty="0"/>
              <a:t>.</a:t>
            </a:r>
          </a:p>
          <a:p>
            <a:endParaRPr lang="es-CO" dirty="0"/>
          </a:p>
          <a:p>
            <a:r>
              <a:rPr lang="es-CO" dirty="0"/>
              <a:t>Recuerda: </a:t>
            </a:r>
            <a:r>
              <a:rPr lang="es-CO" b="1" dirty="0">
                <a:solidFill>
                  <a:srgbClr val="FF0000"/>
                </a:solidFill>
              </a:rPr>
              <a:t>Si la conoces y no la vives, te vas a perder.</a:t>
            </a:r>
          </a:p>
        </p:txBody>
      </p:sp>
      <p:pic>
        <p:nvPicPr>
          <p:cNvPr id="4" name="Imagen 3"/>
          <p:cNvPicPr>
            <a:picLocks noChangeAspect="1"/>
          </p:cNvPicPr>
          <p:nvPr/>
        </p:nvPicPr>
        <p:blipFill>
          <a:blip r:embed="rId2"/>
          <a:stretch>
            <a:fillRect/>
          </a:stretch>
        </p:blipFill>
        <p:spPr>
          <a:xfrm>
            <a:off x="7751298" y="365760"/>
            <a:ext cx="4033764" cy="3207434"/>
          </a:xfrm>
          <a:prstGeom prst="rect">
            <a:avLst/>
          </a:prstGeom>
        </p:spPr>
      </p:pic>
      <p:sp>
        <p:nvSpPr>
          <p:cNvPr id="5" name="Rectángulo 4"/>
          <p:cNvSpPr/>
          <p:nvPr/>
        </p:nvSpPr>
        <p:spPr>
          <a:xfrm>
            <a:off x="7188591" y="3817929"/>
            <a:ext cx="5003409" cy="2554545"/>
          </a:xfrm>
          <a:prstGeom prst="rect">
            <a:avLst/>
          </a:prstGeom>
          <a:solidFill>
            <a:schemeClr val="accent5">
              <a:lumMod val="20000"/>
              <a:lumOff val="80000"/>
            </a:schemeClr>
          </a:solidFill>
          <a:scene3d>
            <a:camera prst="isometricOffAxis1Right"/>
            <a:lightRig rig="threePt" dir="t"/>
          </a:scene3d>
        </p:spPr>
        <p:txBody>
          <a:bodyPr wrap="square">
            <a:spAutoFit/>
          </a:bodyPr>
          <a:lstStyle/>
          <a:p>
            <a:r>
              <a:rPr lang="es-CO" dirty="0"/>
              <a:t> </a:t>
            </a:r>
            <a:r>
              <a:rPr lang="es-CO" sz="2000" b="1" dirty="0">
                <a:solidFill>
                  <a:srgbClr val="FF0000"/>
                </a:solidFill>
              </a:rPr>
              <a:t>Nadie podría salvarse si Dios no tuviera el propósito de perdonar y restaurar a los pecadores arrepentidos.  Puesto que el amor de Dios no excluye a nadie de la oportunidad de la salvación, todos los que finalmente se pierdan sufrirán las consecuencias de no haber aceptado las invitaciones del amor de Dios</a:t>
            </a:r>
            <a:endParaRPr lang="es-CO" b="1" dirty="0">
              <a:solidFill>
                <a:srgbClr val="FF0000"/>
              </a:solidFill>
            </a:endParaRPr>
          </a:p>
        </p:txBody>
      </p:sp>
    </p:spTree>
    <p:extLst>
      <p:ext uri="{BB962C8B-B14F-4D97-AF65-F5344CB8AC3E}">
        <p14:creationId xmlns:p14="http://schemas.microsoft.com/office/powerpoint/2010/main" val="1446070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31520"/>
            <a:ext cx="5745480" cy="5627077"/>
          </a:xfrm>
          <a:solidFill>
            <a:schemeClr val="accent2">
              <a:lumMod val="20000"/>
              <a:lumOff val="80000"/>
            </a:schemeClr>
          </a:solidFill>
          <a:effectLst>
            <a:glow rad="101600">
              <a:schemeClr val="tx1">
                <a:alpha val="60000"/>
              </a:schemeClr>
            </a:glow>
          </a:effectLst>
        </p:spPr>
        <p:txBody>
          <a:bodyPr>
            <a:normAutofit/>
          </a:bodyPr>
          <a:lstStyle/>
          <a:p>
            <a:pPr marL="0" indent="0" algn="ctr">
              <a:buNone/>
            </a:pPr>
            <a:r>
              <a:rPr lang="es-CO" sz="4000" dirty="0"/>
              <a:t>El conocimiento que nace de una experiencia </a:t>
            </a:r>
            <a:r>
              <a:rPr lang="es-CO" sz="4000" u="sng" dirty="0"/>
              <a:t>personal</a:t>
            </a:r>
            <a:r>
              <a:rPr lang="es-CO" sz="4000" dirty="0"/>
              <a:t> referente a Dios y su voluntad, que induce a la salvación y que es revelado por la Biblia. </a:t>
            </a:r>
          </a:p>
          <a:p>
            <a:pPr marL="0" indent="0" algn="ctr">
              <a:buNone/>
            </a:pPr>
            <a:r>
              <a:rPr lang="es-CO" sz="4000" dirty="0"/>
              <a:t>Esto comprende más que un simple conocimiento intelectual. </a:t>
            </a:r>
          </a:p>
        </p:txBody>
      </p:sp>
      <p:pic>
        <p:nvPicPr>
          <p:cNvPr id="5" name="Imagen 4"/>
          <p:cNvPicPr>
            <a:picLocks noChangeAspect="1"/>
          </p:cNvPicPr>
          <p:nvPr/>
        </p:nvPicPr>
        <p:blipFill>
          <a:blip r:embed="rId3"/>
          <a:stretch>
            <a:fillRect/>
          </a:stretch>
        </p:blipFill>
        <p:spPr>
          <a:xfrm>
            <a:off x="6935372" y="842521"/>
            <a:ext cx="4628271" cy="5220653"/>
          </a:xfrm>
          <a:prstGeom prst="rect">
            <a:avLst/>
          </a:prstGeom>
          <a:scene3d>
            <a:camera prst="orthographicFront"/>
            <a:lightRig rig="threePt" dir="t"/>
          </a:scene3d>
          <a:sp3d>
            <a:bevelT w="101600" prst="riblet"/>
          </a:sp3d>
        </p:spPr>
      </p:pic>
    </p:spTree>
    <p:extLst>
      <p:ext uri="{BB962C8B-B14F-4D97-AF65-F5344CB8AC3E}">
        <p14:creationId xmlns:p14="http://schemas.microsoft.com/office/powerpoint/2010/main" val="3716317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59655" y="281355"/>
            <a:ext cx="10678551" cy="3376245"/>
          </a:xfrm>
          <a:solidFill>
            <a:schemeClr val="accent3">
              <a:lumMod val="20000"/>
              <a:lumOff val="80000"/>
            </a:schemeClr>
          </a:solidFill>
          <a:scene3d>
            <a:camera prst="orthographicFront"/>
            <a:lightRig rig="threePt" dir="t"/>
          </a:scene3d>
          <a:sp3d>
            <a:bevelT w="139700" prst="cross"/>
          </a:sp3d>
        </p:spPr>
        <p:txBody>
          <a:bodyPr>
            <a:normAutofit/>
          </a:bodyPr>
          <a:lstStyle/>
          <a:p>
            <a:pPr marL="0" indent="0" algn="ctr">
              <a:buNone/>
            </a:pPr>
            <a:r>
              <a:rPr lang="es-CO" dirty="0"/>
              <a:t>El simple conocimiento no es suficiente para la salvación, este se debe llevar a la práctica. Jesús dijo:</a:t>
            </a:r>
          </a:p>
          <a:p>
            <a:pPr marL="0" indent="0" algn="ctr">
              <a:buNone/>
            </a:pPr>
            <a:r>
              <a:rPr lang="es-CO" dirty="0"/>
              <a:t>“</a:t>
            </a:r>
            <a:r>
              <a:rPr lang="es-CO" dirty="0">
                <a:latin typeface="Agency FB" panose="020B0503020202020204" pitchFamily="34" charset="0"/>
              </a:rPr>
              <a:t>Cualquiera, pues, que me </a:t>
            </a:r>
            <a:r>
              <a:rPr lang="es-CO" u="sng" dirty="0">
                <a:latin typeface="Agency FB" panose="020B0503020202020204" pitchFamily="34" charset="0"/>
              </a:rPr>
              <a:t>oye</a:t>
            </a:r>
            <a:r>
              <a:rPr lang="es-CO" dirty="0">
                <a:latin typeface="Agency FB" panose="020B0503020202020204" pitchFamily="34" charset="0"/>
              </a:rPr>
              <a:t> estas palabras, y las hace, le compararé al varón prudente, que edificó su casa sobre la peña; 25 y descendió lluvia, y vinieron ríos, y soplaron vientos, y combatieron aquella casa; y no cayó, porque estaba fundada sobre la peña. 26 Y cualquiera que me oye estas palabras, y no las hace, le compararé al varón loco, que edificó su casa sobre la arena;  27 y descendió lluvia, y vinieron ríos, y soplaron vientos, e hicieron ímpetu en aquella casa; y cayó; y fue grande su ruina</a:t>
            </a:r>
            <a:r>
              <a:rPr lang="es-CO" dirty="0"/>
              <a:t>” </a:t>
            </a:r>
            <a:r>
              <a:rPr lang="es-CO" dirty="0">
                <a:solidFill>
                  <a:srgbClr val="FF0000"/>
                </a:solidFill>
              </a:rPr>
              <a:t>Mat.7:24-27. </a:t>
            </a:r>
            <a:endParaRPr lang="es-CO" dirty="0"/>
          </a:p>
          <a:p>
            <a:endParaRPr lang="es-CO" dirty="0"/>
          </a:p>
        </p:txBody>
      </p:sp>
      <p:pic>
        <p:nvPicPr>
          <p:cNvPr id="4" name="Imagen 3"/>
          <p:cNvPicPr>
            <a:picLocks noChangeAspect="1"/>
          </p:cNvPicPr>
          <p:nvPr/>
        </p:nvPicPr>
        <p:blipFill>
          <a:blip r:embed="rId3"/>
          <a:stretch>
            <a:fillRect/>
          </a:stretch>
        </p:blipFill>
        <p:spPr>
          <a:xfrm>
            <a:off x="4431324" y="3756074"/>
            <a:ext cx="3545058" cy="2025746"/>
          </a:xfrm>
          <a:prstGeom prst="rect">
            <a:avLst/>
          </a:prstGeom>
          <a:scene3d>
            <a:camera prst="orthographicFront"/>
            <a:lightRig rig="threePt" dir="t"/>
          </a:scene3d>
          <a:sp3d>
            <a:bevelT w="139700" prst="cross"/>
          </a:sp3d>
        </p:spPr>
      </p:pic>
      <p:sp>
        <p:nvSpPr>
          <p:cNvPr id="5" name="Rectángulo 4"/>
          <p:cNvSpPr/>
          <p:nvPr/>
        </p:nvSpPr>
        <p:spPr>
          <a:xfrm>
            <a:off x="1674056" y="5852158"/>
            <a:ext cx="8595360" cy="954107"/>
          </a:xfrm>
          <a:prstGeom prst="rect">
            <a:avLst/>
          </a:prstGeom>
          <a:solidFill>
            <a:schemeClr val="accent3">
              <a:lumMod val="20000"/>
              <a:lumOff val="80000"/>
            </a:schemeClr>
          </a:solidFill>
          <a:scene3d>
            <a:camera prst="orthographicFront"/>
            <a:lightRig rig="threePt" dir="t"/>
          </a:scene3d>
          <a:sp3d>
            <a:bevelT w="139700" prst="cross"/>
          </a:sp3d>
        </p:spPr>
        <p:txBody>
          <a:bodyPr wrap="square">
            <a:spAutoFit/>
          </a:bodyPr>
          <a:lstStyle/>
          <a:p>
            <a:pPr algn="ctr"/>
            <a:r>
              <a:rPr lang="es-CO" sz="2800" b="1" dirty="0"/>
              <a:t>Lo que quiere decir Él Señor – no yo- ,es que si tu conoces la verdad y no la vives, te vas a perder.</a:t>
            </a:r>
          </a:p>
        </p:txBody>
      </p:sp>
    </p:spTree>
    <p:extLst>
      <p:ext uri="{BB962C8B-B14F-4D97-AF65-F5344CB8AC3E}">
        <p14:creationId xmlns:p14="http://schemas.microsoft.com/office/powerpoint/2010/main" val="1227559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79828"/>
            <a:ext cx="10515600" cy="6302326"/>
          </a:xfrm>
          <a:solidFill>
            <a:schemeClr val="tx2">
              <a:lumMod val="40000"/>
              <a:lumOff val="60000"/>
            </a:schemeClr>
          </a:solidFill>
          <a:effectLst>
            <a:glow rad="101600">
              <a:srgbClr val="C00000">
                <a:alpha val="60000"/>
              </a:srgbClr>
            </a:glow>
          </a:effectLst>
        </p:spPr>
        <p:txBody>
          <a:bodyPr>
            <a:normAutofit/>
          </a:bodyPr>
          <a:lstStyle/>
          <a:p>
            <a:pPr marL="0" indent="0">
              <a:buNone/>
            </a:pPr>
            <a:r>
              <a:rPr lang="es-CO" u="sng" dirty="0">
                <a:solidFill>
                  <a:srgbClr val="FF0000"/>
                </a:solidFill>
              </a:rPr>
              <a:t>1 Timoteo 3:14, 15.</a:t>
            </a:r>
          </a:p>
          <a:p>
            <a:pPr marL="0" indent="0">
              <a:buNone/>
            </a:pPr>
            <a:r>
              <a:rPr lang="es-CO" dirty="0"/>
              <a:t> </a:t>
            </a:r>
            <a:r>
              <a:rPr lang="es-CO" sz="3200" dirty="0"/>
              <a:t>“</a:t>
            </a:r>
            <a:r>
              <a:rPr lang="es-CO" sz="3200" dirty="0">
                <a:latin typeface="Agency FB" panose="020B0503020202020204" pitchFamily="34" charset="0"/>
              </a:rPr>
              <a:t>Esto te escribo, aunque tengo la esperanza de ir pronto a verte, 15 para que, si tardo, sepas cómo debes conducirte en la casa de Dios, que es la iglesia del Dios viviente, columna y defensa de la </a:t>
            </a:r>
            <a:r>
              <a:rPr lang="es-CO" sz="3200" u="sng" dirty="0">
                <a:latin typeface="Agency FB" panose="020B0503020202020204" pitchFamily="34" charset="0"/>
              </a:rPr>
              <a:t>verdad”.</a:t>
            </a:r>
          </a:p>
          <a:p>
            <a:pPr marL="457200" lvl="1" indent="0">
              <a:buNone/>
            </a:pPr>
            <a:endParaRPr lang="es-CO" sz="2800" u="sng" dirty="0"/>
          </a:p>
          <a:p>
            <a:pPr marL="457200" lvl="1" indent="0">
              <a:buNone/>
            </a:pPr>
            <a:r>
              <a:rPr lang="es-CO" sz="2800" dirty="0"/>
              <a:t> Columna: Gr. edráioma, “base”, “sostén”, “soporte”; “fundamento”.  La iglesia de personas redimidas, ocupadas activamente en el programa de restaurar en el hombre “la imagen de su Hacedor”, es una de las principales demostraciones de la suprema eficacia de la “verdad”.  </a:t>
            </a:r>
            <a:r>
              <a:rPr lang="es-CO" sz="2800" dirty="0">
                <a:solidFill>
                  <a:srgbClr val="FF0000"/>
                </a:solidFill>
              </a:rPr>
              <a:t>No es suficiente un simple asentimiento a los principios de la verdad; </a:t>
            </a:r>
            <a:r>
              <a:rPr lang="es-CO" sz="2800" u="sng" dirty="0">
                <a:solidFill>
                  <a:srgbClr val="FF0000"/>
                </a:solidFill>
              </a:rPr>
              <a:t>éstos deben reflejarse plenamente en la vida. </a:t>
            </a:r>
          </a:p>
          <a:p>
            <a:pPr marL="457200" lvl="1" indent="0">
              <a:buNone/>
            </a:pPr>
            <a:endParaRPr lang="es-CO" sz="2800" dirty="0"/>
          </a:p>
          <a:p>
            <a:pPr marL="457200" lvl="1" indent="0">
              <a:buNone/>
            </a:pPr>
            <a:r>
              <a:rPr lang="es-CO" sz="2800" u="sng" dirty="0">
                <a:solidFill>
                  <a:srgbClr val="FF0000"/>
                </a:solidFill>
              </a:rPr>
              <a:t>Juan8:31.</a:t>
            </a:r>
          </a:p>
          <a:p>
            <a:pPr marL="457200" lvl="1" indent="0">
              <a:buNone/>
            </a:pPr>
            <a:r>
              <a:rPr lang="es-CO" sz="2800" u="sng" dirty="0">
                <a:solidFill>
                  <a:srgbClr val="FF0000"/>
                </a:solidFill>
              </a:rPr>
              <a:t> </a:t>
            </a:r>
            <a:r>
              <a:rPr lang="es-CO" sz="2800" dirty="0"/>
              <a:t>“</a:t>
            </a:r>
            <a:r>
              <a:rPr lang="es-CO" sz="2800" dirty="0">
                <a:latin typeface="Agency FB" panose="020B0503020202020204" pitchFamily="34" charset="0"/>
              </a:rPr>
              <a:t>y conoceréis la verdad y la verdad os hará libres</a:t>
            </a:r>
            <a:r>
              <a:rPr lang="es-CO" sz="2800" dirty="0"/>
              <a:t>”. Si vives la verdad.</a:t>
            </a:r>
          </a:p>
          <a:p>
            <a:pPr marL="0" indent="0">
              <a:buNone/>
            </a:pPr>
            <a:endParaRPr lang="es-CO" dirty="0"/>
          </a:p>
        </p:txBody>
      </p:sp>
    </p:spTree>
    <p:extLst>
      <p:ext uri="{BB962C8B-B14F-4D97-AF65-F5344CB8AC3E}">
        <p14:creationId xmlns:p14="http://schemas.microsoft.com/office/powerpoint/2010/main" val="1067509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5760" y="407963"/>
            <a:ext cx="3207433" cy="6147581"/>
          </a:xfrm>
        </p:spPr>
        <p:txBody>
          <a:bodyPr>
            <a:noAutofit/>
          </a:bodyPr>
          <a:lstStyle/>
          <a:p>
            <a:pPr marL="0" indent="0" algn="ctr">
              <a:buNone/>
            </a:pPr>
            <a:r>
              <a:rPr lang="es-CO" dirty="0"/>
              <a:t>Quiere decir que una iglesia que no predica </a:t>
            </a:r>
            <a:r>
              <a:rPr lang="es-CO" u="sng" dirty="0"/>
              <a:t>toda</a:t>
            </a:r>
            <a:r>
              <a:rPr lang="es-CO" dirty="0"/>
              <a:t> la verdad, no es la iglesia verdadera, por tanto, no es la iglesia de Dios.</a:t>
            </a:r>
          </a:p>
          <a:p>
            <a:pPr marL="0" indent="0" algn="ctr">
              <a:buNone/>
            </a:pPr>
            <a:r>
              <a:rPr lang="es-CO" dirty="0"/>
              <a:t>Y por ende,  está conduciendo a sus miembros a la perdición, es como una iglesia sin columnas, cualquier temblor hace que esta se derrumbe.  </a:t>
            </a:r>
          </a:p>
        </p:txBody>
      </p:sp>
      <p:pic>
        <p:nvPicPr>
          <p:cNvPr id="4" name="Imagen 3"/>
          <p:cNvPicPr>
            <a:picLocks noChangeAspect="1"/>
          </p:cNvPicPr>
          <p:nvPr/>
        </p:nvPicPr>
        <p:blipFill>
          <a:blip r:embed="rId2"/>
          <a:stretch>
            <a:fillRect/>
          </a:stretch>
        </p:blipFill>
        <p:spPr>
          <a:xfrm>
            <a:off x="3742004" y="520505"/>
            <a:ext cx="8060789" cy="5949930"/>
          </a:xfrm>
          <a:prstGeom prst="rect">
            <a:avLst/>
          </a:prstGeom>
        </p:spPr>
      </p:pic>
    </p:spTree>
    <p:extLst>
      <p:ext uri="{BB962C8B-B14F-4D97-AF65-F5344CB8AC3E}">
        <p14:creationId xmlns:p14="http://schemas.microsoft.com/office/powerpoint/2010/main" val="263627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2">
              <a:lumMod val="75000"/>
            </a:schemeClr>
          </a:solidFill>
          <a:scene3d>
            <a:camera prst="orthographicFront"/>
            <a:lightRig rig="threePt" dir="t"/>
          </a:scene3d>
          <a:sp3d>
            <a:bevelT w="139700" prst="cross"/>
          </a:sp3d>
        </p:spPr>
        <p:txBody>
          <a:bodyPr/>
          <a:lstStyle/>
          <a:p>
            <a:r>
              <a:rPr lang="es-CO" b="1" dirty="0"/>
              <a:t>¿A quienes señala la Biblia como la verdad, y que deben ser aceptados?</a:t>
            </a:r>
          </a:p>
        </p:txBody>
      </p:sp>
      <p:sp>
        <p:nvSpPr>
          <p:cNvPr id="3" name="Marcador de contenido 2"/>
          <p:cNvSpPr>
            <a:spLocks noGrp="1"/>
          </p:cNvSpPr>
          <p:nvPr>
            <p:ph idx="1"/>
          </p:nvPr>
        </p:nvSpPr>
        <p:spPr>
          <a:xfrm>
            <a:off x="838199" y="1799276"/>
            <a:ext cx="7011573" cy="4936113"/>
          </a:xfrm>
          <a:solidFill>
            <a:schemeClr val="accent1">
              <a:lumMod val="20000"/>
              <a:lumOff val="80000"/>
            </a:schemeClr>
          </a:solidFill>
          <a:scene3d>
            <a:camera prst="orthographicFront"/>
            <a:lightRig rig="threePt" dir="t"/>
          </a:scene3d>
          <a:sp3d>
            <a:bevelT w="139700" prst="cross"/>
          </a:sp3d>
        </p:spPr>
        <p:txBody>
          <a:bodyPr>
            <a:normAutofit fontScale="92500" lnSpcReduction="10000"/>
          </a:bodyPr>
          <a:lstStyle/>
          <a:p>
            <a:pPr marL="0" indent="0">
              <a:buNone/>
            </a:pPr>
            <a:r>
              <a:rPr lang="es-CO" u="sng" dirty="0">
                <a:solidFill>
                  <a:srgbClr val="FF0000"/>
                </a:solidFill>
              </a:rPr>
              <a:t>Sal.31:5.</a:t>
            </a:r>
          </a:p>
          <a:p>
            <a:pPr marL="0" indent="0">
              <a:buNone/>
            </a:pPr>
            <a:endParaRPr lang="es-CO" dirty="0">
              <a:latin typeface="Agency FB" panose="020B0503020202020204" pitchFamily="34" charset="0"/>
            </a:endParaRPr>
          </a:p>
          <a:p>
            <a:pPr marL="0" indent="0">
              <a:buNone/>
            </a:pPr>
            <a:r>
              <a:rPr lang="es-CO" dirty="0">
                <a:latin typeface="Agency FB" panose="020B0503020202020204" pitchFamily="34" charset="0"/>
              </a:rPr>
              <a:t>“En tu mano encomiendo mi espíritu;[2] tú me has redimido, Jehová, </a:t>
            </a:r>
            <a:r>
              <a:rPr lang="es-CO" b="1" u="sng" dirty="0">
                <a:latin typeface="Agency FB" panose="020B0503020202020204" pitchFamily="34" charset="0"/>
              </a:rPr>
              <a:t>Dios de verdad</a:t>
            </a:r>
            <a:r>
              <a:rPr lang="es-CO" dirty="0">
                <a:latin typeface="Agency FB" panose="020B0503020202020204" pitchFamily="34" charset="0"/>
              </a:rPr>
              <a:t>”</a:t>
            </a:r>
          </a:p>
          <a:p>
            <a:pPr marL="457200" lvl="1" indent="0">
              <a:buNone/>
            </a:pPr>
            <a:r>
              <a:rPr lang="es-CO" dirty="0">
                <a:latin typeface="Agency FB" panose="020B0503020202020204" pitchFamily="34" charset="0"/>
              </a:rPr>
              <a:t> </a:t>
            </a:r>
          </a:p>
          <a:p>
            <a:pPr marL="457200" lvl="1" indent="0">
              <a:buNone/>
            </a:pPr>
            <a:endParaRPr lang="es-CO" sz="2800" dirty="0">
              <a:latin typeface="Agency FB" panose="020B0503020202020204" pitchFamily="34" charset="0"/>
            </a:endParaRPr>
          </a:p>
          <a:p>
            <a:pPr marL="457200" lvl="1" indent="0">
              <a:buNone/>
            </a:pPr>
            <a:r>
              <a:rPr lang="es-CO" sz="2800" dirty="0">
                <a:latin typeface="Agency FB" panose="020B0503020202020204" pitchFamily="34" charset="0"/>
              </a:rPr>
              <a:t>Estas palabras del salmista fueron las últimas palabras que Jesús pronunció en la cruz </a:t>
            </a:r>
            <a:r>
              <a:rPr lang="es-CO" sz="2800" dirty="0">
                <a:solidFill>
                  <a:srgbClr val="FF0000"/>
                </a:solidFill>
                <a:latin typeface="Agency FB" panose="020B0503020202020204" pitchFamily="34" charset="0"/>
              </a:rPr>
              <a:t>(ver Luc.23:46; y hech.7:59). </a:t>
            </a:r>
          </a:p>
          <a:p>
            <a:pPr marL="457200" lvl="1" indent="0">
              <a:buNone/>
            </a:pPr>
            <a:r>
              <a:rPr lang="es-CO" sz="2800" dirty="0">
                <a:latin typeface="Agency FB" panose="020B0503020202020204" pitchFamily="34" charset="0"/>
              </a:rPr>
              <a:t>Se dice que también fueron las últimas palabras de Juan Hus, Martín Lutero, Felipe y de muchos otros siervos de Dios. También nosotros, en la hora de extrema necesidad, podemos encomendar con confianza nuestro caso a Dios. Quien es la verdad. </a:t>
            </a:r>
          </a:p>
          <a:p>
            <a:endParaRPr lang="es-CO" dirty="0"/>
          </a:p>
        </p:txBody>
      </p:sp>
      <p:pic>
        <p:nvPicPr>
          <p:cNvPr id="4" name="Imagen 3"/>
          <p:cNvPicPr>
            <a:picLocks noChangeAspect="1"/>
          </p:cNvPicPr>
          <p:nvPr/>
        </p:nvPicPr>
        <p:blipFill>
          <a:blip r:embed="rId2"/>
          <a:stretch>
            <a:fillRect/>
          </a:stretch>
        </p:blipFill>
        <p:spPr>
          <a:xfrm>
            <a:off x="8087238" y="1904736"/>
            <a:ext cx="3266562" cy="3910818"/>
          </a:xfrm>
          <a:prstGeom prst="rect">
            <a:avLst/>
          </a:prstGeom>
        </p:spPr>
      </p:pic>
      <p:sp>
        <p:nvSpPr>
          <p:cNvPr id="5" name="Rectángulo 4"/>
          <p:cNvSpPr/>
          <p:nvPr/>
        </p:nvSpPr>
        <p:spPr>
          <a:xfrm>
            <a:off x="9777046" y="3860145"/>
            <a:ext cx="1576754" cy="1323439"/>
          </a:xfrm>
          <a:prstGeom prst="rect">
            <a:avLst/>
          </a:prstGeom>
        </p:spPr>
        <p:txBody>
          <a:bodyPr wrap="square">
            <a:spAutoFit/>
          </a:bodyPr>
          <a:lstStyle/>
          <a:p>
            <a:r>
              <a:rPr lang="es-CO" sz="2000" b="1" dirty="0">
                <a:solidFill>
                  <a:srgbClr val="FFFF00"/>
                </a:solidFill>
              </a:rPr>
              <a:t>Padre, En tus manos encomiendo mi espíritu</a:t>
            </a:r>
          </a:p>
        </p:txBody>
      </p:sp>
      <p:sp>
        <p:nvSpPr>
          <p:cNvPr id="6" name="Rectángulo 5"/>
          <p:cNvSpPr/>
          <p:nvPr/>
        </p:nvSpPr>
        <p:spPr>
          <a:xfrm>
            <a:off x="8026594" y="5921296"/>
            <a:ext cx="3070071" cy="584775"/>
          </a:xfrm>
          <a:prstGeom prst="rect">
            <a:avLst/>
          </a:prstGeom>
        </p:spPr>
        <p:txBody>
          <a:bodyPr wrap="none">
            <a:spAutoFit/>
          </a:bodyPr>
          <a:lstStyle/>
          <a:p>
            <a:r>
              <a:rPr lang="es-CO" sz="3200" b="1" i="1" dirty="0"/>
              <a:t>1. Dios es verdad</a:t>
            </a:r>
          </a:p>
        </p:txBody>
      </p:sp>
    </p:spTree>
    <p:extLst>
      <p:ext uri="{BB962C8B-B14F-4D97-AF65-F5344CB8AC3E}">
        <p14:creationId xmlns:p14="http://schemas.microsoft.com/office/powerpoint/2010/main" val="403341558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34572"/>
            <a:ext cx="7335129" cy="6091311"/>
          </a:xfrm>
          <a:solidFill>
            <a:schemeClr val="bg2">
              <a:lumMod val="90000"/>
            </a:schemeClr>
          </a:solidFill>
          <a:scene3d>
            <a:camera prst="orthographicFront"/>
            <a:lightRig rig="threePt" dir="t"/>
          </a:scene3d>
          <a:sp3d>
            <a:bevelT w="139700" prst="cross"/>
          </a:sp3d>
        </p:spPr>
        <p:txBody>
          <a:bodyPr>
            <a:normAutofit lnSpcReduction="10000"/>
          </a:bodyPr>
          <a:lstStyle/>
          <a:p>
            <a:pPr marL="0" indent="0">
              <a:buNone/>
            </a:pPr>
            <a:r>
              <a:rPr lang="es-CO" b="1" u="sng" dirty="0">
                <a:solidFill>
                  <a:srgbClr val="FF0000"/>
                </a:solidFill>
              </a:rPr>
              <a:t>Juan 14:6.</a:t>
            </a:r>
          </a:p>
          <a:p>
            <a:pPr marL="0" indent="0">
              <a:buNone/>
            </a:pPr>
            <a:r>
              <a:rPr lang="es-CO" dirty="0"/>
              <a:t> ”</a:t>
            </a:r>
            <a:r>
              <a:rPr lang="es-CO" dirty="0">
                <a:latin typeface="Agency FB" panose="020B0503020202020204" pitchFamily="34" charset="0"/>
              </a:rPr>
              <a:t>Jesús le dijo: --Yo soy el camino, </a:t>
            </a:r>
            <a:r>
              <a:rPr lang="es-CO" u="sng" dirty="0">
                <a:latin typeface="Agency FB" panose="020B0503020202020204" pitchFamily="34" charset="0"/>
              </a:rPr>
              <a:t>la verdad </a:t>
            </a:r>
            <a:r>
              <a:rPr lang="es-CO" dirty="0">
                <a:latin typeface="Agency FB" panose="020B0503020202020204" pitchFamily="34" charset="0"/>
              </a:rPr>
              <a:t>y la vida: nadie viene al Padre sino por mí</a:t>
            </a:r>
            <a:r>
              <a:rPr lang="es-CO" dirty="0"/>
              <a:t>”.</a:t>
            </a:r>
          </a:p>
          <a:p>
            <a:pPr marL="0" indent="0">
              <a:buNone/>
            </a:pPr>
            <a:r>
              <a:rPr lang="es-CO" sz="2400" dirty="0"/>
              <a:t>En su significado básico, verdad es lo que corresponde con la realidad.  Como en este caso, Juan con frecuencia usa la palabra en un sentido más amplio para indicar lo que es verdadero en las cosas que atañen a Dios y a los deberes del hombre, o, en un sentido más restringido, las realidades enseñadas en la religión cristiana acerca de Dios y la ejecución de los propósitos divinos mediante Cristo.  Esta revelación había sido dada por Jesús en </a:t>
            </a:r>
            <a:r>
              <a:rPr lang="es-CO" sz="2400" dirty="0">
                <a:solidFill>
                  <a:srgbClr val="FF0000"/>
                </a:solidFill>
              </a:rPr>
              <a:t>(Juan 1:17)</a:t>
            </a:r>
            <a:r>
              <a:rPr lang="es-CO" sz="2400" dirty="0"/>
              <a:t>.  En realidad, él era “la verdad” </a:t>
            </a:r>
            <a:r>
              <a:rPr lang="es-CO" sz="2400" dirty="0">
                <a:solidFill>
                  <a:srgbClr val="FF0000"/>
                </a:solidFill>
              </a:rPr>
              <a:t>(Juan 14:6).  </a:t>
            </a:r>
            <a:r>
              <a:rPr lang="es-CO" sz="2400" dirty="0"/>
              <a:t>Y Estaba “lleno de gracia y de verdad” </a:t>
            </a:r>
            <a:r>
              <a:rPr lang="es-CO" sz="2400" dirty="0">
                <a:solidFill>
                  <a:srgbClr val="FF0000"/>
                </a:solidFill>
              </a:rPr>
              <a:t>(Juan 1:14). </a:t>
            </a:r>
          </a:p>
          <a:p>
            <a:pPr marL="0" indent="0">
              <a:buNone/>
            </a:pPr>
            <a:r>
              <a:rPr lang="es-CO" sz="2400" dirty="0">
                <a:solidFill>
                  <a:srgbClr val="FF0000"/>
                </a:solidFill>
              </a:rPr>
              <a:t>Una iglesia que enseñe que hay muchos mediadores, y caminos, desconociendo a Cristo como el único medio de salvación y la verdad, no puede ser la iglesia verdadera: Estas colocando tu vista en los hombres, Sal de allí por que te vas a perder.</a:t>
            </a:r>
          </a:p>
          <a:p>
            <a:endParaRPr lang="es-CO" dirty="0"/>
          </a:p>
        </p:txBody>
      </p:sp>
      <p:pic>
        <p:nvPicPr>
          <p:cNvPr id="4" name="Imagen 3"/>
          <p:cNvPicPr>
            <a:picLocks noChangeAspect="1"/>
          </p:cNvPicPr>
          <p:nvPr/>
        </p:nvPicPr>
        <p:blipFill>
          <a:blip r:embed="rId2"/>
          <a:stretch>
            <a:fillRect/>
          </a:stretch>
        </p:blipFill>
        <p:spPr>
          <a:xfrm>
            <a:off x="8412480" y="492370"/>
            <a:ext cx="3581034" cy="4515730"/>
          </a:xfrm>
          <a:prstGeom prst="rect">
            <a:avLst/>
          </a:prstGeom>
        </p:spPr>
      </p:pic>
      <p:sp>
        <p:nvSpPr>
          <p:cNvPr id="5" name="Rectángulo 4"/>
          <p:cNvSpPr/>
          <p:nvPr/>
        </p:nvSpPr>
        <p:spPr>
          <a:xfrm>
            <a:off x="8412480" y="5207730"/>
            <a:ext cx="3364447" cy="954107"/>
          </a:xfrm>
          <a:prstGeom prst="rect">
            <a:avLst/>
          </a:prstGeom>
        </p:spPr>
        <p:txBody>
          <a:bodyPr wrap="none">
            <a:spAutoFit/>
          </a:bodyPr>
          <a:lstStyle/>
          <a:p>
            <a:r>
              <a:rPr lang="es-CO" sz="2800" b="1" dirty="0"/>
              <a:t>2.Cristo es la verdad. </a:t>
            </a:r>
          </a:p>
          <a:p>
            <a:pPr algn="ctr"/>
            <a:r>
              <a:rPr lang="es-CO" sz="2800" dirty="0">
                <a:solidFill>
                  <a:srgbClr val="FF0000"/>
                </a:solidFill>
              </a:rPr>
              <a:t>Ver Hech.4:12.</a:t>
            </a:r>
          </a:p>
        </p:txBody>
      </p:sp>
    </p:spTree>
    <p:extLst>
      <p:ext uri="{BB962C8B-B14F-4D97-AF65-F5344CB8AC3E}">
        <p14:creationId xmlns:p14="http://schemas.microsoft.com/office/powerpoint/2010/main" val="40649544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b="1" dirty="0"/>
              <a:t>¿Si Cristo es el “Camino, la verdad y la vida", cual debe ser nuestra actitud hacia Él?</a:t>
            </a:r>
          </a:p>
        </p:txBody>
      </p:sp>
      <p:pic>
        <p:nvPicPr>
          <p:cNvPr id="4" name="Imagen 3"/>
          <p:cNvPicPr>
            <a:picLocks noChangeAspect="1"/>
          </p:cNvPicPr>
          <p:nvPr/>
        </p:nvPicPr>
        <p:blipFill>
          <a:blip r:embed="rId2"/>
          <a:stretch>
            <a:fillRect/>
          </a:stretch>
        </p:blipFill>
        <p:spPr>
          <a:xfrm>
            <a:off x="1798320" y="1871003"/>
            <a:ext cx="8595359" cy="4698609"/>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53600523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872196"/>
            <a:ext cx="7447671" cy="5795889"/>
          </a:xfrm>
          <a:solidFill>
            <a:schemeClr val="accent6">
              <a:lumMod val="20000"/>
              <a:lumOff val="80000"/>
            </a:schemeClr>
          </a:solidFill>
          <a:effectLst>
            <a:glow rad="101600">
              <a:srgbClr val="C00000">
                <a:alpha val="60000"/>
              </a:srgbClr>
            </a:glow>
          </a:effectLst>
        </p:spPr>
        <p:txBody>
          <a:bodyPr>
            <a:normAutofit/>
          </a:bodyPr>
          <a:lstStyle/>
          <a:p>
            <a:pPr marL="0" indent="0">
              <a:buNone/>
            </a:pPr>
            <a:r>
              <a:rPr lang="es-CO" b="1" u="sng" dirty="0">
                <a:solidFill>
                  <a:srgbClr val="FF0000"/>
                </a:solidFill>
              </a:rPr>
              <a:t>Juan 16:13.</a:t>
            </a:r>
          </a:p>
          <a:p>
            <a:pPr marL="0" indent="0">
              <a:buNone/>
            </a:pPr>
            <a:r>
              <a:rPr lang="es-CO" b="1" dirty="0">
                <a:latin typeface="Agency FB" panose="020B0503020202020204" pitchFamily="34" charset="0"/>
              </a:rPr>
              <a:t>“</a:t>
            </a:r>
            <a:r>
              <a:rPr lang="es-CO" dirty="0">
                <a:latin typeface="Agency FB" panose="020B0503020202020204" pitchFamily="34" charset="0"/>
              </a:rPr>
              <a:t>Pero cuando venga el </a:t>
            </a:r>
            <a:r>
              <a:rPr lang="es-CO" u="sng" dirty="0">
                <a:latin typeface="Agency FB" panose="020B0503020202020204" pitchFamily="34" charset="0"/>
              </a:rPr>
              <a:t>Espíritu de verdad</a:t>
            </a:r>
            <a:r>
              <a:rPr lang="es-CO" dirty="0">
                <a:latin typeface="Agency FB" panose="020B0503020202020204" pitchFamily="34" charset="0"/>
              </a:rPr>
              <a:t>, él os guiará a toda la verdad, porque no hablará por su propia cuenta, sino que hablará todo lo que oiga y os hará saber las cosas que habrán de venir</a:t>
            </a:r>
            <a:r>
              <a:rPr lang="es-CO" b="1" dirty="0">
                <a:latin typeface="Agency FB" panose="020B0503020202020204" pitchFamily="34" charset="0"/>
              </a:rPr>
              <a:t>”.</a:t>
            </a:r>
          </a:p>
          <a:p>
            <a:pPr marL="0" indent="0">
              <a:buNone/>
            </a:pPr>
            <a:endParaRPr lang="es-CO" dirty="0"/>
          </a:p>
          <a:p>
            <a:pPr marL="0" indent="0">
              <a:buNone/>
            </a:pPr>
            <a:r>
              <a:rPr lang="es-CO" dirty="0"/>
              <a:t>Esta expresión aparece otra vez </a:t>
            </a:r>
            <a:r>
              <a:rPr lang="es-CO" dirty="0">
                <a:solidFill>
                  <a:srgbClr val="FF0000"/>
                </a:solidFill>
              </a:rPr>
              <a:t>(Juan 15:26</a:t>
            </a:r>
            <a:r>
              <a:rPr lang="es-CO" dirty="0">
                <a:solidFill>
                  <a:srgbClr val="FF0000"/>
                </a:solidFill>
                <a:latin typeface="Agency FB" panose="020B0503020202020204" pitchFamily="34" charset="0"/>
              </a:rPr>
              <a:t>). </a:t>
            </a:r>
            <a:r>
              <a:rPr lang="es-CO" dirty="0">
                <a:latin typeface="Agency FB" panose="020B0503020202020204" pitchFamily="34" charset="0"/>
              </a:rPr>
              <a:t>"Pero cuando venga el Consolador, a quien yo os enviaré del Padre, el Espíritu de verdad, el cual procede del Padre, él dará testimonio acerca de mí. </a:t>
            </a:r>
          </a:p>
          <a:p>
            <a:pPr marL="0" indent="0">
              <a:buNone/>
            </a:pPr>
            <a:r>
              <a:rPr lang="es-CO" dirty="0">
                <a:latin typeface="Agency FB" panose="020B0503020202020204" pitchFamily="34" charset="0"/>
              </a:rPr>
              <a:t> </a:t>
            </a:r>
            <a:r>
              <a:rPr lang="es-CO" dirty="0"/>
              <a:t>El énfasis  esta en que el Espíritu define, imparte y defiende la verdad. El Espíritu guiaría a los discípulos “a toda la verdad” dice </a:t>
            </a:r>
            <a:r>
              <a:rPr lang="es-CO" dirty="0">
                <a:solidFill>
                  <a:srgbClr val="FF0000"/>
                </a:solidFill>
              </a:rPr>
              <a:t>(Juan 16:13). </a:t>
            </a:r>
          </a:p>
          <a:p>
            <a:endParaRPr lang="es-CO" dirty="0"/>
          </a:p>
        </p:txBody>
      </p:sp>
      <p:pic>
        <p:nvPicPr>
          <p:cNvPr id="4" name="Imagen 3"/>
          <p:cNvPicPr>
            <a:picLocks noChangeAspect="1"/>
          </p:cNvPicPr>
          <p:nvPr/>
        </p:nvPicPr>
        <p:blipFill>
          <a:blip r:embed="rId3"/>
          <a:stretch>
            <a:fillRect/>
          </a:stretch>
        </p:blipFill>
        <p:spPr>
          <a:xfrm>
            <a:off x="8398413" y="872197"/>
            <a:ext cx="3432517" cy="2138290"/>
          </a:xfrm>
          <a:prstGeom prst="rect">
            <a:avLst/>
          </a:prstGeom>
        </p:spPr>
      </p:pic>
      <p:sp>
        <p:nvSpPr>
          <p:cNvPr id="5" name="Rectángulo 4"/>
          <p:cNvSpPr/>
          <p:nvPr/>
        </p:nvSpPr>
        <p:spPr>
          <a:xfrm>
            <a:off x="8398413" y="3159929"/>
            <a:ext cx="3545059" cy="3539430"/>
          </a:xfrm>
          <a:prstGeom prst="rect">
            <a:avLst/>
          </a:prstGeom>
          <a:solidFill>
            <a:schemeClr val="bg1"/>
          </a:solidFill>
          <a:effectLst>
            <a:glow rad="101600">
              <a:srgbClr val="C00000">
                <a:alpha val="60000"/>
              </a:srgbClr>
            </a:glow>
          </a:effectLst>
        </p:spPr>
        <p:txBody>
          <a:bodyPr wrap="square">
            <a:spAutoFit/>
          </a:bodyPr>
          <a:lstStyle/>
          <a:p>
            <a:pPr algn="ctr"/>
            <a:r>
              <a:rPr lang="es-CO" sz="2800" dirty="0"/>
              <a:t>3. El Espíritu Santo es la verdad.</a:t>
            </a:r>
          </a:p>
          <a:p>
            <a:pPr algn="ctr"/>
            <a:r>
              <a:rPr lang="es-CO" sz="2400" dirty="0"/>
              <a:t>Por tanto: Si tu asistes a una iglesia que no enseña la existencia del ES. No puede ser la iglesia verdadera, sal de allí, no te están enseñando “toda la verdad”, y te vas a perder.  </a:t>
            </a:r>
          </a:p>
        </p:txBody>
      </p:sp>
    </p:spTree>
    <p:extLst>
      <p:ext uri="{BB962C8B-B14F-4D97-AF65-F5344CB8AC3E}">
        <p14:creationId xmlns:p14="http://schemas.microsoft.com/office/powerpoint/2010/main" val="300282411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618978"/>
            <a:ext cx="6814625" cy="6108949"/>
          </a:xfrm>
          <a:solidFill>
            <a:schemeClr val="accent1">
              <a:lumMod val="20000"/>
              <a:lumOff val="80000"/>
            </a:schemeClr>
          </a:solidFill>
          <a:effectLst>
            <a:glow rad="101600">
              <a:srgbClr val="C00000">
                <a:alpha val="60000"/>
              </a:srgbClr>
            </a:glow>
          </a:effectLst>
        </p:spPr>
        <p:txBody>
          <a:bodyPr>
            <a:normAutofit fontScale="85000" lnSpcReduction="20000"/>
          </a:bodyPr>
          <a:lstStyle/>
          <a:p>
            <a:pPr marL="0" indent="0">
              <a:buNone/>
            </a:pPr>
            <a:r>
              <a:rPr lang="es-CO" sz="3200" u="sng" dirty="0">
                <a:solidFill>
                  <a:srgbClr val="FF0000"/>
                </a:solidFill>
              </a:rPr>
              <a:t>Juan 17:17.</a:t>
            </a:r>
          </a:p>
          <a:p>
            <a:pPr marL="0" indent="0">
              <a:buNone/>
            </a:pPr>
            <a:r>
              <a:rPr lang="es-CO" sz="3200" dirty="0">
                <a:latin typeface="Agency FB" panose="020B0503020202020204" pitchFamily="34" charset="0"/>
              </a:rPr>
              <a:t> “Santifícalos en tu verdad: </a:t>
            </a:r>
            <a:r>
              <a:rPr lang="es-CO" sz="3200" u="sng" dirty="0">
                <a:latin typeface="Agency FB" panose="020B0503020202020204" pitchFamily="34" charset="0"/>
              </a:rPr>
              <a:t>tu palabra es verdad</a:t>
            </a:r>
            <a:r>
              <a:rPr lang="es-CO" sz="3200" dirty="0">
                <a:latin typeface="Agency FB" panose="020B0503020202020204" pitchFamily="34" charset="0"/>
              </a:rPr>
              <a:t>”</a:t>
            </a:r>
          </a:p>
          <a:p>
            <a:pPr marL="0" indent="0">
              <a:buNone/>
            </a:pPr>
            <a:r>
              <a:rPr lang="es-CO" sz="3200" b="1" dirty="0"/>
              <a:t>Santifícalos</a:t>
            </a:r>
            <a:r>
              <a:rPr lang="es-CO" sz="3200" dirty="0">
                <a:latin typeface="Agency FB" panose="020B0503020202020204" pitchFamily="34" charset="0"/>
              </a:rPr>
              <a:t>. </a:t>
            </a:r>
            <a:r>
              <a:rPr lang="es-CO" sz="3200" dirty="0"/>
              <a:t>Gr. hagiázō, “considerar como santo”, “apartar para fines sagrados”, “consagrar”, “hacer santo”.  Los discípulos debían ser consagrados para su tarea.  La santidad es uno de los atributos de Dios dice </a:t>
            </a:r>
            <a:r>
              <a:rPr lang="es-CO" sz="3200" dirty="0">
                <a:solidFill>
                  <a:srgbClr val="FF0000"/>
                </a:solidFill>
              </a:rPr>
              <a:t>(1Pe_1:16).  </a:t>
            </a:r>
            <a:r>
              <a:rPr lang="es-CO" sz="3200" dirty="0"/>
              <a:t>Por lo tanto, ser hecho santo es llegar a ser semejante a Dios.  El plan de salvación tuvo el propósito de que se cumpliera esta obra </a:t>
            </a:r>
            <a:r>
              <a:rPr lang="es-CO" sz="3200" dirty="0">
                <a:solidFill>
                  <a:srgbClr val="FF0000"/>
                </a:solidFill>
              </a:rPr>
              <a:t>(2Pe.1:4; Ed 121). </a:t>
            </a:r>
          </a:p>
          <a:p>
            <a:pPr marL="0" indent="0">
              <a:buNone/>
            </a:pPr>
            <a:endParaRPr lang="es-CO" sz="3200" dirty="0"/>
          </a:p>
          <a:p>
            <a:pPr marL="0" indent="0">
              <a:buNone/>
            </a:pPr>
            <a:r>
              <a:rPr lang="es-CO" sz="3200" dirty="0"/>
              <a:t>La Palabra de Dios es declarada la “verdad”.  Las Escrituras nos revelan el carácter de Dios y de Jesucristo.  Llegamos a ser nuevas criaturas haciendo de las verdades de la Palabra de Dios una parte de la vida. </a:t>
            </a:r>
            <a:endParaRPr lang="es-CO" dirty="0"/>
          </a:p>
        </p:txBody>
      </p:sp>
      <p:pic>
        <p:nvPicPr>
          <p:cNvPr id="6" name="Imagen 5"/>
          <p:cNvPicPr>
            <a:picLocks noChangeAspect="1"/>
          </p:cNvPicPr>
          <p:nvPr/>
        </p:nvPicPr>
        <p:blipFill>
          <a:blip r:embed="rId2"/>
          <a:stretch>
            <a:fillRect/>
          </a:stretch>
        </p:blipFill>
        <p:spPr>
          <a:xfrm>
            <a:off x="7863840" y="618978"/>
            <a:ext cx="4023360" cy="2735068"/>
          </a:xfrm>
          <a:prstGeom prst="rect">
            <a:avLst/>
          </a:prstGeom>
        </p:spPr>
      </p:pic>
      <p:sp>
        <p:nvSpPr>
          <p:cNvPr id="7" name="Rectángulo 6"/>
          <p:cNvSpPr/>
          <p:nvPr/>
        </p:nvSpPr>
        <p:spPr>
          <a:xfrm>
            <a:off x="7863840" y="3496347"/>
            <a:ext cx="4023360" cy="3108543"/>
          </a:xfrm>
          <a:prstGeom prst="rect">
            <a:avLst/>
          </a:prstGeom>
          <a:solidFill>
            <a:schemeClr val="bg1"/>
          </a:solidFill>
          <a:effectLst>
            <a:glow rad="101600">
              <a:srgbClr val="C00000">
                <a:alpha val="60000"/>
              </a:srgbClr>
            </a:glow>
          </a:effectLst>
        </p:spPr>
        <p:txBody>
          <a:bodyPr wrap="square">
            <a:spAutoFit/>
          </a:bodyPr>
          <a:lstStyle/>
          <a:p>
            <a:r>
              <a:rPr lang="es-CO" sz="2800" b="1" dirty="0"/>
              <a:t>4. Tu Palabra es verdad.</a:t>
            </a:r>
          </a:p>
          <a:p>
            <a:pPr algn="ctr"/>
            <a:r>
              <a:rPr lang="es-CO" sz="2400" dirty="0"/>
              <a:t>Recuerda que lo único que te puede hacer santo es entregando tu corazón a Cristo y practicando la Palabra de Dios, si tu la lees pero no la practicas, te vas a perder. </a:t>
            </a:r>
          </a:p>
          <a:p>
            <a:pPr algn="ctr"/>
            <a:r>
              <a:rPr lang="es-CO" sz="2400" b="1" dirty="0">
                <a:solidFill>
                  <a:srgbClr val="FF0000"/>
                </a:solidFill>
              </a:rPr>
              <a:t>Ver 1 Juan 2:3,4.</a:t>
            </a:r>
          </a:p>
        </p:txBody>
      </p:sp>
    </p:spTree>
    <p:extLst>
      <p:ext uri="{BB962C8B-B14F-4D97-AF65-F5344CB8AC3E}">
        <p14:creationId xmlns:p14="http://schemas.microsoft.com/office/powerpoint/2010/main" val="313058828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2">
              <a:lumMod val="90000"/>
            </a:schemeClr>
          </a:solidFill>
          <a:effectLst>
            <a:glow rad="101600">
              <a:srgbClr val="C00000">
                <a:alpha val="60000"/>
              </a:srgbClr>
            </a:glow>
          </a:effectLst>
        </p:spPr>
        <p:txBody>
          <a:bodyPr/>
          <a:lstStyle/>
          <a:p>
            <a:r>
              <a:rPr lang="es-CO" dirty="0"/>
              <a:t> </a:t>
            </a:r>
            <a:r>
              <a:rPr lang="es-CO" b="1" dirty="0"/>
              <a:t>Seguid la paz con todos y la </a:t>
            </a:r>
            <a:r>
              <a:rPr lang="es-CO" b="1" u="sng" dirty="0"/>
              <a:t>santidad</a:t>
            </a:r>
            <a:r>
              <a:rPr lang="es-CO" b="1" dirty="0"/>
              <a:t>, sin la cual nadie verá al Señor</a:t>
            </a:r>
          </a:p>
        </p:txBody>
      </p:sp>
      <p:sp>
        <p:nvSpPr>
          <p:cNvPr id="3" name="Marcador de contenido 2"/>
          <p:cNvSpPr>
            <a:spLocks noGrp="1"/>
          </p:cNvSpPr>
          <p:nvPr>
            <p:ph idx="1"/>
          </p:nvPr>
        </p:nvSpPr>
        <p:spPr>
          <a:xfrm>
            <a:off x="838200" y="1955409"/>
            <a:ext cx="3635326" cy="4364160"/>
          </a:xfrm>
          <a:solidFill>
            <a:schemeClr val="bg2">
              <a:lumMod val="90000"/>
            </a:schemeClr>
          </a:solidFill>
          <a:effectLst>
            <a:glow rad="101600">
              <a:srgbClr val="C00000">
                <a:alpha val="60000"/>
              </a:srgbClr>
            </a:glow>
          </a:effectLst>
        </p:spPr>
        <p:txBody>
          <a:bodyPr>
            <a:normAutofit/>
          </a:bodyPr>
          <a:lstStyle/>
          <a:p>
            <a:pPr marL="0" indent="0" algn="ctr">
              <a:buNone/>
            </a:pPr>
            <a:r>
              <a:rPr lang="es-CO" sz="4400" dirty="0">
                <a:solidFill>
                  <a:srgbClr val="FF0000"/>
                </a:solidFill>
              </a:rPr>
              <a:t>Sólo los de corazón puro pueden esperar que verán a Dios en paz. </a:t>
            </a:r>
          </a:p>
        </p:txBody>
      </p:sp>
      <p:pic>
        <p:nvPicPr>
          <p:cNvPr id="4" name="Imagen 3"/>
          <p:cNvPicPr>
            <a:picLocks noChangeAspect="1"/>
          </p:cNvPicPr>
          <p:nvPr/>
        </p:nvPicPr>
        <p:blipFill>
          <a:blip r:embed="rId2"/>
          <a:stretch>
            <a:fillRect/>
          </a:stretch>
        </p:blipFill>
        <p:spPr>
          <a:xfrm>
            <a:off x="4843163" y="1955409"/>
            <a:ext cx="6510637" cy="436416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4074287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2369"/>
            <a:ext cx="8390206" cy="3446585"/>
          </a:xfrm>
        </p:spPr>
        <p:txBody>
          <a:bodyPr>
            <a:normAutofit fontScale="92500" lnSpcReduction="20000"/>
          </a:bodyPr>
          <a:lstStyle/>
          <a:p>
            <a:pPr marL="0" indent="0">
              <a:buNone/>
            </a:pPr>
            <a:r>
              <a:rPr lang="es-CO" b="1" u="sng" dirty="0">
                <a:solidFill>
                  <a:srgbClr val="FF0000"/>
                </a:solidFill>
              </a:rPr>
              <a:t>2 Timoteo 3:16.</a:t>
            </a:r>
          </a:p>
          <a:p>
            <a:pPr marL="0" indent="0">
              <a:buNone/>
            </a:pPr>
            <a:r>
              <a:rPr lang="es-CO" dirty="0"/>
              <a:t>“</a:t>
            </a:r>
            <a:r>
              <a:rPr lang="es-CO" b="1" u="sng" dirty="0">
                <a:latin typeface="Agency FB" panose="020B0503020202020204" pitchFamily="34" charset="0"/>
              </a:rPr>
              <a:t>Toda</a:t>
            </a:r>
            <a:r>
              <a:rPr lang="es-CO" b="1" dirty="0">
                <a:latin typeface="Agency FB" panose="020B0503020202020204" pitchFamily="34" charset="0"/>
              </a:rPr>
              <a:t> la Escritura es inspirada por Dios y útil para enseñar, para redargüir, para corregir, para instruir en justicia</a:t>
            </a:r>
            <a:r>
              <a:rPr lang="es-CO" dirty="0"/>
              <a:t>”</a:t>
            </a:r>
          </a:p>
          <a:p>
            <a:pPr marL="0" indent="0">
              <a:buNone/>
            </a:pPr>
            <a:r>
              <a:rPr lang="es-CO" dirty="0"/>
              <a:t>Aunque Pablo aquí se refiere específicamente al AT, su declaración también es verdadera respecto al NT.  </a:t>
            </a:r>
            <a:r>
              <a:rPr lang="es-CO" u="sng" dirty="0"/>
              <a:t>Dios no autoriza a los hombres a distinguir entre lo que ellos suponen que es divinamente inspirado y lo que piensan que es sólo un producto del ingenio humano</a:t>
            </a:r>
            <a:r>
              <a:rPr lang="es-CO" dirty="0"/>
              <a:t>. </a:t>
            </a:r>
            <a:r>
              <a:rPr lang="es-CO" dirty="0">
                <a:solidFill>
                  <a:srgbClr val="C00000"/>
                </a:solidFill>
              </a:rPr>
              <a:t>Por ende, toda debe ser aceptada y predicada, no solamente la Biblia sino también el Espíritu de Profecía.</a:t>
            </a:r>
          </a:p>
        </p:txBody>
      </p:sp>
      <p:pic>
        <p:nvPicPr>
          <p:cNvPr id="5" name="Imagen 4"/>
          <p:cNvPicPr>
            <a:picLocks noChangeAspect="1"/>
          </p:cNvPicPr>
          <p:nvPr/>
        </p:nvPicPr>
        <p:blipFill>
          <a:blip r:embed="rId2"/>
          <a:stretch>
            <a:fillRect/>
          </a:stretch>
        </p:blipFill>
        <p:spPr>
          <a:xfrm>
            <a:off x="9228406" y="860912"/>
            <a:ext cx="2857500" cy="2529402"/>
          </a:xfrm>
          <a:prstGeom prst="rect">
            <a:avLst/>
          </a:prstGeom>
        </p:spPr>
      </p:pic>
      <p:sp>
        <p:nvSpPr>
          <p:cNvPr id="2" name="Rectángulo 1"/>
          <p:cNvSpPr/>
          <p:nvPr/>
        </p:nvSpPr>
        <p:spPr>
          <a:xfrm>
            <a:off x="838200" y="4342789"/>
            <a:ext cx="10866120" cy="2308324"/>
          </a:xfrm>
          <a:prstGeom prst="rect">
            <a:avLst/>
          </a:prstGeom>
          <a:solidFill>
            <a:schemeClr val="accent3">
              <a:lumMod val="40000"/>
              <a:lumOff val="60000"/>
            </a:schemeClr>
          </a:solidFill>
          <a:effectLst>
            <a:glow rad="101600">
              <a:srgbClr val="C00000">
                <a:alpha val="60000"/>
              </a:srgbClr>
            </a:glow>
          </a:effectLst>
        </p:spPr>
        <p:txBody>
          <a:bodyPr wrap="square">
            <a:spAutoFit/>
          </a:bodyPr>
          <a:lstStyle/>
          <a:p>
            <a:r>
              <a:rPr lang="es-CO" dirty="0"/>
              <a:t> </a:t>
            </a:r>
            <a:r>
              <a:rPr lang="es-CO" sz="2400" dirty="0"/>
              <a:t>Inspirada por Dios. Quiere decir: “</a:t>
            </a:r>
            <a:r>
              <a:rPr lang="es-CO" sz="2400" b="1" dirty="0"/>
              <a:t>Exhalado o soplado por Dios</a:t>
            </a:r>
            <a:r>
              <a:rPr lang="es-CO" sz="2400" dirty="0"/>
              <a:t>”.  Pablo presenta aquí por qué la Biblia hace al hombre “</a:t>
            </a:r>
            <a:r>
              <a:rPr lang="es-CO" sz="2400" dirty="0">
                <a:latin typeface="Agency FB" panose="020B0503020202020204" pitchFamily="34" charset="0"/>
              </a:rPr>
              <a:t>sabio para la salvación</a:t>
            </a:r>
            <a:r>
              <a:rPr lang="es-CO" sz="2400" dirty="0"/>
              <a:t>”: porque </a:t>
            </a:r>
            <a:r>
              <a:rPr lang="es-CO" sz="2400" u="sng" dirty="0"/>
              <a:t>ella es el pensamiento de Dios comunicado a los hombres</a:t>
            </a:r>
            <a:r>
              <a:rPr lang="es-CO" sz="2400" dirty="0"/>
              <a:t>.</a:t>
            </a:r>
          </a:p>
          <a:p>
            <a:endParaRPr lang="es-CO" sz="2400" dirty="0">
              <a:solidFill>
                <a:srgbClr val="FF0000"/>
              </a:solidFill>
            </a:endParaRPr>
          </a:p>
          <a:p>
            <a:r>
              <a:rPr lang="es-CO" sz="2400" dirty="0">
                <a:solidFill>
                  <a:srgbClr val="FF0000"/>
                </a:solidFill>
              </a:rPr>
              <a:t>2Pe.1:21 </a:t>
            </a:r>
            <a:r>
              <a:rPr lang="es-CO" sz="2400" dirty="0"/>
              <a:t>dice:  “</a:t>
            </a:r>
            <a:r>
              <a:rPr lang="es-CO" sz="2400" b="1" dirty="0">
                <a:latin typeface="Agency FB" panose="020B0503020202020204" pitchFamily="34" charset="0"/>
              </a:rPr>
              <a:t>porque nunca la profecía fue traída por voluntad humana, sino que los santos hombres de Dios hablaron siendo inspirados por el Espíritu Santo”. </a:t>
            </a:r>
            <a:endParaRPr lang="es-CO" b="1" dirty="0">
              <a:latin typeface="Agency FB" panose="020B0503020202020204" pitchFamily="34" charset="0"/>
            </a:endParaRPr>
          </a:p>
        </p:txBody>
      </p:sp>
    </p:spTree>
    <p:extLst>
      <p:ext uri="{BB962C8B-B14F-4D97-AF65-F5344CB8AC3E}">
        <p14:creationId xmlns:p14="http://schemas.microsoft.com/office/powerpoint/2010/main" val="17969817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847514" y="351693"/>
            <a:ext cx="4051494" cy="3362178"/>
          </a:xfrm>
        </p:spPr>
        <p:txBody>
          <a:bodyPr>
            <a:normAutofit fontScale="92500" lnSpcReduction="10000"/>
          </a:bodyPr>
          <a:lstStyle/>
          <a:p>
            <a:pPr marL="0" indent="0" algn="ctr">
              <a:buNone/>
            </a:pPr>
            <a:r>
              <a:rPr lang="es-CO" b="1" dirty="0">
                <a:solidFill>
                  <a:srgbClr val="C00000"/>
                </a:solidFill>
              </a:rPr>
              <a:t>La vitalidad de las Escrituras se debe a la vida que Dios ha alentado en ellas.  </a:t>
            </a:r>
          </a:p>
          <a:p>
            <a:pPr marL="0" indent="0" algn="ctr">
              <a:buNone/>
            </a:pPr>
            <a:r>
              <a:rPr lang="es-CO" b="1" dirty="0">
                <a:solidFill>
                  <a:srgbClr val="C00000"/>
                </a:solidFill>
              </a:rPr>
              <a:t>La persistencia de su encanto y su idoneidad para satisfacer cada necesidad humana testifican de su autoridad divina. </a:t>
            </a:r>
          </a:p>
        </p:txBody>
      </p:sp>
      <p:pic>
        <p:nvPicPr>
          <p:cNvPr id="4" name="Imagen 3"/>
          <p:cNvPicPr>
            <a:picLocks noChangeAspect="1"/>
          </p:cNvPicPr>
          <p:nvPr/>
        </p:nvPicPr>
        <p:blipFill>
          <a:blip r:embed="rId2"/>
          <a:stretch>
            <a:fillRect/>
          </a:stretch>
        </p:blipFill>
        <p:spPr>
          <a:xfrm>
            <a:off x="471267" y="351693"/>
            <a:ext cx="3147060" cy="3362178"/>
          </a:xfrm>
          <a:prstGeom prst="rect">
            <a:avLst/>
          </a:prstGeom>
        </p:spPr>
      </p:pic>
      <p:pic>
        <p:nvPicPr>
          <p:cNvPr id="5" name="Imagen 4"/>
          <p:cNvPicPr>
            <a:picLocks noChangeAspect="1"/>
          </p:cNvPicPr>
          <p:nvPr/>
        </p:nvPicPr>
        <p:blipFill>
          <a:blip r:embed="rId3"/>
          <a:stretch>
            <a:fillRect/>
          </a:stretch>
        </p:blipFill>
        <p:spPr>
          <a:xfrm>
            <a:off x="8198533" y="351693"/>
            <a:ext cx="3301805" cy="3362178"/>
          </a:xfrm>
          <a:prstGeom prst="rect">
            <a:avLst/>
          </a:prstGeom>
        </p:spPr>
      </p:pic>
      <p:sp>
        <p:nvSpPr>
          <p:cNvPr id="6" name="Rectángulo 5"/>
          <p:cNvSpPr/>
          <p:nvPr/>
        </p:nvSpPr>
        <p:spPr>
          <a:xfrm>
            <a:off x="471267" y="4057233"/>
            <a:ext cx="11029071" cy="2800767"/>
          </a:xfrm>
          <a:prstGeom prst="rect">
            <a:avLst/>
          </a:prstGeom>
        </p:spPr>
        <p:txBody>
          <a:bodyPr wrap="square">
            <a:spAutoFit/>
          </a:bodyPr>
          <a:lstStyle/>
          <a:p>
            <a:pPr algn="ctr"/>
            <a:r>
              <a:rPr lang="es-CO" sz="2400" dirty="0"/>
              <a:t>Cuando Pablo dice que la Biblia fue inspirada, se está refiriendo al hecho de que Dios influenció divinamente a los autores humanos de las Escrituras de tal manera que lo que ellos escribieron fue la misma Palabra de Dios. En el contexto de las Escrituras, la palabra inspiración significa sencillamente “exhalada por Dios.” La inspiración nos comunica el hecho de que la Biblia es realmente la Palabra de Dios, y hace que la Biblia sea única entre todos los demás libros.</a:t>
            </a:r>
          </a:p>
          <a:p>
            <a:pPr algn="ctr"/>
            <a:r>
              <a:rPr lang="es-CO" sz="2400" dirty="0"/>
              <a:t> </a:t>
            </a:r>
            <a:r>
              <a:rPr lang="es-CO" sz="3200" b="1" dirty="0">
                <a:solidFill>
                  <a:srgbClr val="C00000"/>
                </a:solidFill>
              </a:rPr>
              <a:t>Ella tiene el poder de transformar vidas.</a:t>
            </a:r>
            <a:endParaRPr lang="es-CO" sz="2400" b="1" dirty="0">
              <a:solidFill>
                <a:srgbClr val="C00000"/>
              </a:solidFill>
            </a:endParaRPr>
          </a:p>
        </p:txBody>
      </p:sp>
    </p:spTree>
    <p:extLst>
      <p:ext uri="{BB962C8B-B14F-4D97-AF65-F5344CB8AC3E}">
        <p14:creationId xmlns:p14="http://schemas.microsoft.com/office/powerpoint/2010/main" val="219747650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90135" y="478302"/>
            <a:ext cx="7053775" cy="3193366"/>
          </a:xfrm>
        </p:spPr>
        <p:txBody>
          <a:bodyPr>
            <a:normAutofit fontScale="92500"/>
          </a:bodyPr>
          <a:lstStyle/>
          <a:p>
            <a:pPr marL="0" indent="0">
              <a:buNone/>
            </a:pPr>
            <a:r>
              <a:rPr lang="es-CO" sz="3000" b="1" u="sng" dirty="0">
                <a:solidFill>
                  <a:srgbClr val="C00000"/>
                </a:solidFill>
              </a:rPr>
              <a:t>Salmo 119:105</a:t>
            </a:r>
            <a:r>
              <a:rPr lang="es-CO" sz="3000" b="1" dirty="0">
                <a:solidFill>
                  <a:srgbClr val="C00000"/>
                </a:solidFill>
              </a:rPr>
              <a:t>.</a:t>
            </a:r>
          </a:p>
          <a:p>
            <a:pPr marL="0" indent="0">
              <a:buNone/>
            </a:pPr>
            <a:r>
              <a:rPr lang="es-CO" b="1" dirty="0">
                <a:solidFill>
                  <a:srgbClr val="C00000"/>
                </a:solidFill>
              </a:rPr>
              <a:t> </a:t>
            </a:r>
            <a:r>
              <a:rPr lang="es-CO" b="1" dirty="0"/>
              <a:t>“</a:t>
            </a:r>
            <a:r>
              <a:rPr lang="es-CO" b="1" dirty="0">
                <a:latin typeface="Agency FB" panose="020B0503020202020204" pitchFamily="34" charset="0"/>
              </a:rPr>
              <a:t>Lámpara es a mis pies tu palabra y lumbrera a mi camino”</a:t>
            </a:r>
          </a:p>
          <a:p>
            <a:pPr marL="0" indent="0">
              <a:buNone/>
            </a:pPr>
            <a:r>
              <a:rPr lang="es-CO" b="1" dirty="0">
                <a:latin typeface="Agency FB" panose="020B0503020202020204" pitchFamily="34" charset="0"/>
              </a:rPr>
              <a:t> </a:t>
            </a:r>
            <a:r>
              <a:rPr lang="es-CO" dirty="0"/>
              <a:t>La persona que es de veras inteligente, detesta el pecado y la falsedad, y ama la justicia y la verdad. </a:t>
            </a:r>
          </a:p>
          <a:p>
            <a:pPr marL="0" indent="0">
              <a:buNone/>
            </a:pPr>
            <a:r>
              <a:rPr lang="es-CO" dirty="0"/>
              <a:t>La oscuridad es símbolo de pecado, y la luz símbolo de justicia y verdad. </a:t>
            </a:r>
          </a:p>
          <a:p>
            <a:pPr marL="0" indent="0">
              <a:buNone/>
            </a:pPr>
            <a:r>
              <a:rPr lang="es-CO" dirty="0"/>
              <a:t> </a:t>
            </a:r>
          </a:p>
        </p:txBody>
      </p:sp>
      <p:pic>
        <p:nvPicPr>
          <p:cNvPr id="4" name="Imagen 3"/>
          <p:cNvPicPr>
            <a:picLocks noChangeAspect="1"/>
          </p:cNvPicPr>
          <p:nvPr/>
        </p:nvPicPr>
        <p:blipFill>
          <a:blip r:embed="rId3"/>
          <a:stretch>
            <a:fillRect/>
          </a:stretch>
        </p:blipFill>
        <p:spPr>
          <a:xfrm>
            <a:off x="8314004" y="362385"/>
            <a:ext cx="3431051" cy="2623624"/>
          </a:xfrm>
          <a:prstGeom prst="rect">
            <a:avLst/>
          </a:prstGeom>
        </p:spPr>
      </p:pic>
      <p:sp>
        <p:nvSpPr>
          <p:cNvPr id="5" name="Rectángulo 4"/>
          <p:cNvSpPr/>
          <p:nvPr/>
        </p:nvSpPr>
        <p:spPr>
          <a:xfrm>
            <a:off x="790135" y="3450244"/>
            <a:ext cx="7588348" cy="1384995"/>
          </a:xfrm>
          <a:prstGeom prst="rect">
            <a:avLst/>
          </a:prstGeom>
        </p:spPr>
        <p:txBody>
          <a:bodyPr wrap="square">
            <a:spAutoFit/>
          </a:bodyPr>
          <a:lstStyle/>
          <a:p>
            <a:r>
              <a:rPr lang="es-CO" sz="2800" b="1" u="sng" dirty="0">
                <a:solidFill>
                  <a:srgbClr val="C00000"/>
                </a:solidFill>
              </a:rPr>
              <a:t>Salmo 119:151</a:t>
            </a:r>
            <a:r>
              <a:rPr lang="es-CO" dirty="0"/>
              <a:t>.</a:t>
            </a:r>
          </a:p>
          <a:p>
            <a:r>
              <a:rPr lang="es-CO" sz="2800" b="1" dirty="0">
                <a:latin typeface="Agency FB" panose="020B0503020202020204" pitchFamily="34" charset="0"/>
              </a:rPr>
              <a:t>“Cercano estás tú, Jehová, y </a:t>
            </a:r>
            <a:r>
              <a:rPr lang="es-CO" sz="2800" b="1" u="sng" dirty="0">
                <a:latin typeface="Agency FB" panose="020B0503020202020204" pitchFamily="34" charset="0"/>
              </a:rPr>
              <a:t>todos</a:t>
            </a:r>
            <a:r>
              <a:rPr lang="es-CO" sz="2800" b="1" dirty="0">
                <a:latin typeface="Agency FB" panose="020B0503020202020204" pitchFamily="34" charset="0"/>
              </a:rPr>
              <a:t> tus mandamientos son verdad”</a:t>
            </a:r>
          </a:p>
        </p:txBody>
      </p:sp>
      <p:pic>
        <p:nvPicPr>
          <p:cNvPr id="6" name="Imagen 5"/>
          <p:cNvPicPr>
            <a:picLocks noChangeAspect="1"/>
          </p:cNvPicPr>
          <p:nvPr/>
        </p:nvPicPr>
        <p:blipFill>
          <a:blip r:embed="rId4"/>
          <a:stretch>
            <a:fillRect/>
          </a:stretch>
        </p:blipFill>
        <p:spPr>
          <a:xfrm>
            <a:off x="8378483" y="3927874"/>
            <a:ext cx="3431051" cy="2743199"/>
          </a:xfrm>
          <a:prstGeom prst="rect">
            <a:avLst/>
          </a:prstGeom>
        </p:spPr>
      </p:pic>
      <p:sp>
        <p:nvSpPr>
          <p:cNvPr id="7" name="Rectángulo 6"/>
          <p:cNvSpPr/>
          <p:nvPr/>
        </p:nvSpPr>
        <p:spPr>
          <a:xfrm>
            <a:off x="8314004" y="3118527"/>
            <a:ext cx="3431051" cy="707886"/>
          </a:xfrm>
          <a:prstGeom prst="rect">
            <a:avLst/>
          </a:prstGeom>
        </p:spPr>
        <p:txBody>
          <a:bodyPr wrap="square">
            <a:spAutoFit/>
          </a:bodyPr>
          <a:lstStyle/>
          <a:p>
            <a:pPr algn="ctr"/>
            <a:r>
              <a:rPr lang="es-CO" sz="2000" b="1" dirty="0"/>
              <a:t>Tu tienes que aborrecer el pecado y amar justicia.</a:t>
            </a:r>
          </a:p>
        </p:txBody>
      </p:sp>
      <p:sp>
        <p:nvSpPr>
          <p:cNvPr id="8" name="Rectángulo 7"/>
          <p:cNvSpPr/>
          <p:nvPr/>
        </p:nvSpPr>
        <p:spPr>
          <a:xfrm>
            <a:off x="790134" y="5039956"/>
            <a:ext cx="7053775" cy="1384995"/>
          </a:xfrm>
          <a:prstGeom prst="rect">
            <a:avLst/>
          </a:prstGeom>
        </p:spPr>
        <p:txBody>
          <a:bodyPr wrap="square">
            <a:spAutoFit/>
          </a:bodyPr>
          <a:lstStyle/>
          <a:p>
            <a:r>
              <a:rPr lang="es-CO" sz="2400" b="1" dirty="0"/>
              <a:t>5. </a:t>
            </a:r>
            <a:r>
              <a:rPr lang="es-CO" sz="2400" b="1" u="sng" dirty="0"/>
              <a:t>Todos </a:t>
            </a:r>
            <a:r>
              <a:rPr lang="es-CO" sz="2000" b="1" u="sng" dirty="0"/>
              <a:t>tus mandamientos son verdad</a:t>
            </a:r>
            <a:r>
              <a:rPr lang="es-CO" sz="2000" b="1" dirty="0"/>
              <a:t>. Si tu estas en una iglesia donde no te enseñan a obedecer </a:t>
            </a:r>
            <a:r>
              <a:rPr lang="es-CO" sz="2000" b="1" u="sng" dirty="0"/>
              <a:t>toda</a:t>
            </a:r>
            <a:r>
              <a:rPr lang="es-CO" sz="2000" b="1" dirty="0"/>
              <a:t> la Ley de Dios no es la iglesia verdadera. Sal de allí, porque Te vas a perder. </a:t>
            </a:r>
            <a:r>
              <a:rPr lang="es-CO" sz="2000" b="1" dirty="0">
                <a:solidFill>
                  <a:srgbClr val="C00000"/>
                </a:solidFill>
              </a:rPr>
              <a:t>Ver Sant. 2.10-12.</a:t>
            </a:r>
          </a:p>
        </p:txBody>
      </p:sp>
    </p:spTree>
    <p:extLst>
      <p:ext uri="{BB962C8B-B14F-4D97-AF65-F5344CB8AC3E}">
        <p14:creationId xmlns:p14="http://schemas.microsoft.com/office/powerpoint/2010/main" val="2462266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in)">
                                      <p:cBhvr>
                                        <p:cTn id="32" dur="20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arn(inVertical)">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 fill="hold"/>
                                        <p:tgtEl>
                                          <p:spTgt spid="7"/>
                                        </p:tgtEl>
                                        <p:attrNameLst>
                                          <p:attrName>ppt_x</p:attrName>
                                        </p:attrNameLst>
                                      </p:cBhvr>
                                      <p:tavLst>
                                        <p:tav tm="0">
                                          <p:val>
                                            <p:strVal val="#ppt_x"/>
                                          </p:val>
                                        </p:tav>
                                        <p:tav tm="100000">
                                          <p:val>
                                            <p:strVal val="#ppt_x"/>
                                          </p:val>
                                        </p:tav>
                                      </p:tavLst>
                                    </p:anim>
                                    <p:anim calcmode="lin" valueType="num">
                                      <p:cBhvr additive="base">
                                        <p:cTn id="5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ítulo 3"/>
          <p:cNvSpPr>
            <a:spLocks noGrp="1"/>
          </p:cNvSpPr>
          <p:nvPr>
            <p:ph type="title"/>
          </p:nvPr>
        </p:nvSpPr>
        <p:spPr>
          <a:xfrm>
            <a:off x="839788" y="365126"/>
            <a:ext cx="10515600" cy="760289"/>
          </a:xfrm>
          <a:solidFill>
            <a:schemeClr val="accent3">
              <a:lumMod val="20000"/>
              <a:lumOff val="80000"/>
            </a:schemeClr>
          </a:solidFill>
          <a:effectLst>
            <a:glow rad="101600">
              <a:srgbClr val="C00000">
                <a:alpha val="60000"/>
              </a:srgbClr>
            </a:glow>
          </a:effectLst>
        </p:spPr>
        <p:txBody>
          <a:bodyPr/>
          <a:lstStyle/>
          <a:p>
            <a:pPr algn="ctr"/>
            <a:r>
              <a:rPr lang="es-CO" b="1" dirty="0"/>
              <a:t>LOS DIEZ MANDAMIETOS</a:t>
            </a:r>
          </a:p>
        </p:txBody>
      </p:sp>
      <p:sp>
        <p:nvSpPr>
          <p:cNvPr id="5" name="Marcador de texto 4"/>
          <p:cNvSpPr>
            <a:spLocks noGrp="1"/>
          </p:cNvSpPr>
          <p:nvPr>
            <p:ph type="body" idx="1"/>
          </p:nvPr>
        </p:nvSpPr>
        <p:spPr>
          <a:xfrm>
            <a:off x="839787" y="1445052"/>
            <a:ext cx="5157787" cy="823912"/>
          </a:xfrm>
          <a:solidFill>
            <a:schemeClr val="accent3">
              <a:lumMod val="20000"/>
              <a:lumOff val="80000"/>
            </a:schemeClr>
          </a:solidFill>
          <a:effectLst>
            <a:glow rad="101600">
              <a:srgbClr val="C00000">
                <a:alpha val="60000"/>
              </a:srgbClr>
            </a:glow>
          </a:effectLst>
        </p:spPr>
        <p:txBody>
          <a:bodyPr/>
          <a:lstStyle/>
          <a:p>
            <a:pPr algn="ctr"/>
            <a:r>
              <a:rPr lang="es-CO" dirty="0"/>
              <a:t>SEGÚN LA BIBLIA: EXODO 20. 3-17</a:t>
            </a:r>
          </a:p>
        </p:txBody>
      </p:sp>
      <p:sp>
        <p:nvSpPr>
          <p:cNvPr id="6" name="Marcador de texto 5"/>
          <p:cNvSpPr>
            <a:spLocks noGrp="1"/>
          </p:cNvSpPr>
          <p:nvPr>
            <p:ph type="body" sz="quarter" idx="3"/>
          </p:nvPr>
        </p:nvSpPr>
        <p:spPr>
          <a:xfrm>
            <a:off x="6097588" y="1445052"/>
            <a:ext cx="5183188" cy="823912"/>
          </a:xfrm>
          <a:solidFill>
            <a:schemeClr val="accent3">
              <a:lumMod val="20000"/>
              <a:lumOff val="80000"/>
            </a:schemeClr>
          </a:solidFill>
          <a:effectLst>
            <a:glow rad="101600">
              <a:srgbClr val="C00000">
                <a:alpha val="60000"/>
              </a:srgbClr>
            </a:glow>
          </a:effectLst>
        </p:spPr>
        <p:txBody>
          <a:bodyPr/>
          <a:lstStyle/>
          <a:p>
            <a:pPr algn="ctr"/>
            <a:r>
              <a:rPr lang="es-CO"/>
              <a:t>SEGÚN </a:t>
            </a:r>
            <a:r>
              <a:rPr lang="es-CO" dirty="0"/>
              <a:t>EL HOMBRE</a:t>
            </a:r>
          </a:p>
        </p:txBody>
      </p:sp>
      <p:pic>
        <p:nvPicPr>
          <p:cNvPr id="8" name="Imagen 7"/>
          <p:cNvPicPr>
            <a:picLocks noChangeAspect="1"/>
          </p:cNvPicPr>
          <p:nvPr/>
        </p:nvPicPr>
        <p:blipFill>
          <a:blip r:embed="rId3"/>
          <a:stretch>
            <a:fillRect/>
          </a:stretch>
        </p:blipFill>
        <p:spPr>
          <a:xfrm>
            <a:off x="725705" y="2395574"/>
            <a:ext cx="5271869" cy="4334585"/>
          </a:xfrm>
          <a:prstGeom prst="rect">
            <a:avLst/>
          </a:prstGeom>
          <a:scene3d>
            <a:camera prst="orthographicFront"/>
            <a:lightRig rig="threePt" dir="t"/>
          </a:scene3d>
          <a:sp3d>
            <a:bevelT w="165100" prst="coolSlant"/>
          </a:sp3d>
        </p:spPr>
      </p:pic>
      <p:pic>
        <p:nvPicPr>
          <p:cNvPr id="10" name="Imagen 9"/>
          <p:cNvPicPr>
            <a:picLocks noChangeAspect="1"/>
          </p:cNvPicPr>
          <p:nvPr/>
        </p:nvPicPr>
        <p:blipFill>
          <a:blip r:embed="rId4"/>
          <a:stretch>
            <a:fillRect/>
          </a:stretch>
        </p:blipFill>
        <p:spPr>
          <a:xfrm>
            <a:off x="6172200" y="2427775"/>
            <a:ext cx="5183188" cy="4302384"/>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417354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CO" b="1" dirty="0"/>
              <a:t>Se profetizan cambios en la Santa Ley de Dios</a:t>
            </a:r>
          </a:p>
        </p:txBody>
      </p:sp>
      <p:sp>
        <p:nvSpPr>
          <p:cNvPr id="8" name="Marcador de contenido 7"/>
          <p:cNvSpPr>
            <a:spLocks noGrp="1"/>
          </p:cNvSpPr>
          <p:nvPr>
            <p:ph idx="1"/>
          </p:nvPr>
        </p:nvSpPr>
        <p:spPr>
          <a:xfrm>
            <a:off x="838200" y="1825625"/>
            <a:ext cx="10515600" cy="4786190"/>
          </a:xfrm>
          <a:solidFill>
            <a:schemeClr val="accent3">
              <a:lumMod val="20000"/>
              <a:lumOff val="80000"/>
            </a:schemeClr>
          </a:solidFill>
          <a:effectLst>
            <a:glow rad="101600">
              <a:srgbClr val="C00000">
                <a:alpha val="60000"/>
              </a:srgbClr>
            </a:glow>
          </a:effectLst>
        </p:spPr>
        <p:txBody>
          <a:bodyPr>
            <a:normAutofit lnSpcReduction="10000"/>
          </a:bodyPr>
          <a:lstStyle/>
          <a:p>
            <a:pPr marL="0" indent="0">
              <a:buNone/>
            </a:pPr>
            <a:r>
              <a:rPr lang="es-CO" b="1" u="sng" dirty="0">
                <a:solidFill>
                  <a:srgbClr val="FF0000"/>
                </a:solidFill>
              </a:rPr>
              <a:t>Daniel 7:25.</a:t>
            </a:r>
          </a:p>
          <a:p>
            <a:pPr marL="0" indent="0">
              <a:buNone/>
            </a:pPr>
            <a:r>
              <a:rPr lang="es-CO" dirty="0"/>
              <a:t>“</a:t>
            </a:r>
            <a:r>
              <a:rPr lang="es-CO" b="1" dirty="0">
                <a:latin typeface="Agency FB" panose="020B0503020202020204" pitchFamily="34" charset="0"/>
              </a:rPr>
              <a:t>Hablará palabras contra el Altísimo, a los santos del Altísimo quebrantará y </a:t>
            </a:r>
            <a:r>
              <a:rPr lang="es-CO" b="1" u="sng" dirty="0">
                <a:latin typeface="Agency FB" panose="020B0503020202020204" pitchFamily="34" charset="0"/>
              </a:rPr>
              <a:t>pensará en cambiarlos tiempos y la Ley</a:t>
            </a:r>
            <a:r>
              <a:rPr lang="es-CO" b="1" dirty="0">
                <a:latin typeface="Agency FB" panose="020B0503020202020204" pitchFamily="34" charset="0"/>
              </a:rPr>
              <a:t>; y serán entregados en sus manos hasta tiempo, tiempos y medio tiempo</a:t>
            </a:r>
            <a:r>
              <a:rPr lang="es-CO" dirty="0"/>
              <a:t>”.</a:t>
            </a:r>
          </a:p>
          <a:p>
            <a:pPr marL="0" indent="0">
              <a:buNone/>
            </a:pPr>
            <a:endParaRPr lang="es-CO" b="1" u="sng" dirty="0">
              <a:solidFill>
                <a:srgbClr val="FF0000"/>
              </a:solidFill>
            </a:endParaRPr>
          </a:p>
          <a:p>
            <a:pPr marL="0" indent="0">
              <a:buNone/>
            </a:pPr>
            <a:r>
              <a:rPr lang="es-CO" b="1" u="sng" dirty="0">
                <a:solidFill>
                  <a:srgbClr val="FF0000"/>
                </a:solidFill>
              </a:rPr>
              <a:t>Mateo 15:9.</a:t>
            </a:r>
          </a:p>
          <a:p>
            <a:pPr marL="0" indent="0">
              <a:buNone/>
            </a:pPr>
            <a:r>
              <a:rPr lang="es-CO" dirty="0"/>
              <a:t>“</a:t>
            </a:r>
            <a:r>
              <a:rPr lang="es-CO" b="1" dirty="0">
                <a:latin typeface="Agency FB" panose="020B0503020202020204" pitchFamily="34" charset="0"/>
              </a:rPr>
              <a:t>pues en vano me honran, enseñando como doctrinas mandamientos de hombres</a:t>
            </a:r>
            <a:r>
              <a:rPr lang="es-CO" dirty="0"/>
              <a:t>”</a:t>
            </a:r>
          </a:p>
          <a:p>
            <a:pPr marL="0" indent="0">
              <a:buNone/>
            </a:pPr>
            <a:endParaRPr lang="es-CO" dirty="0"/>
          </a:p>
          <a:p>
            <a:pPr marL="0" indent="0">
              <a:buNone/>
            </a:pPr>
            <a:r>
              <a:rPr lang="es-CO" dirty="0"/>
              <a:t>Querido amigo, si tu estas en una iglesia donde no te enseñan a obedecer los diez mandamientos como Dios los ordenó, Dios dice: “ </a:t>
            </a:r>
            <a:r>
              <a:rPr lang="es-CO" b="1" dirty="0">
                <a:latin typeface="Agency FB" panose="020B0503020202020204" pitchFamily="34" charset="0"/>
              </a:rPr>
              <a:t>en vano me honran</a:t>
            </a:r>
            <a:r>
              <a:rPr lang="es-CO" dirty="0"/>
              <a:t>”, por tanto, sal de allí, porque de seguro te vas a perder.</a:t>
            </a:r>
          </a:p>
          <a:p>
            <a:pPr marL="0" indent="0">
              <a:buNone/>
            </a:pPr>
            <a:endParaRPr lang="es-CO" dirty="0"/>
          </a:p>
        </p:txBody>
      </p:sp>
    </p:spTree>
    <p:extLst>
      <p:ext uri="{BB962C8B-B14F-4D97-AF65-F5344CB8AC3E}">
        <p14:creationId xmlns:p14="http://schemas.microsoft.com/office/powerpoint/2010/main" val="6260093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3">
              <a:lumMod val="40000"/>
              <a:lumOff val="60000"/>
            </a:schemeClr>
          </a:solidFill>
          <a:scene3d>
            <a:camera prst="orthographicFront"/>
            <a:lightRig rig="threePt" dir="t"/>
          </a:scene3d>
          <a:sp3d>
            <a:bevelT w="139700" prst="cross"/>
          </a:sp3d>
        </p:spPr>
        <p:txBody>
          <a:bodyPr/>
          <a:lstStyle/>
          <a:p>
            <a:r>
              <a:rPr lang="es-CO" b="1" i="1" dirty="0"/>
              <a:t>¿Qué ejemplo nos dio el mismo Señor Jesús en cuanto a no cambiar la Palabra de Dios?</a:t>
            </a:r>
          </a:p>
        </p:txBody>
      </p:sp>
      <p:sp>
        <p:nvSpPr>
          <p:cNvPr id="3" name="Marcador de contenido 2"/>
          <p:cNvSpPr>
            <a:spLocks noGrp="1"/>
          </p:cNvSpPr>
          <p:nvPr>
            <p:ph idx="1"/>
          </p:nvPr>
        </p:nvSpPr>
        <p:spPr>
          <a:xfrm>
            <a:off x="838200" y="1825625"/>
            <a:ext cx="10515600" cy="4800462"/>
          </a:xfrm>
          <a:solidFill>
            <a:schemeClr val="accent5">
              <a:lumMod val="20000"/>
              <a:lumOff val="80000"/>
            </a:schemeClr>
          </a:solidFill>
          <a:effectLst>
            <a:glow rad="101600">
              <a:srgbClr val="C00000">
                <a:alpha val="60000"/>
              </a:srgbClr>
            </a:glow>
          </a:effectLst>
        </p:spPr>
        <p:txBody>
          <a:bodyPr>
            <a:normAutofit fontScale="92500" lnSpcReduction="10000"/>
          </a:bodyPr>
          <a:lstStyle/>
          <a:p>
            <a:pPr marL="0" indent="0">
              <a:buNone/>
            </a:pPr>
            <a:r>
              <a:rPr lang="es-CO" dirty="0"/>
              <a:t>Mat.5:17-20: “No penséis que he venido para abrogar la ley o los profetas; no he venido para abrogar, sino para cumplir. 18 Porque de cierto os digo [que] hasta que pasen el cielo y la tierra, ni una jota ni una tilde pasará de la ley, hasta que todo sea cumplido. </a:t>
            </a:r>
          </a:p>
          <a:p>
            <a:pPr marL="0" indent="0">
              <a:buNone/>
            </a:pPr>
            <a:r>
              <a:rPr lang="es-CO" dirty="0"/>
              <a:t>19 </a:t>
            </a:r>
            <a:r>
              <a:rPr lang="es-CO" dirty="0">
                <a:solidFill>
                  <a:srgbClr val="FF0000"/>
                </a:solidFill>
              </a:rPr>
              <a:t>De manera que cualquiera que quebrantare uno de estos mandamientos muy pequeños, y así enseñare a los hombres, muy pequeño será llamado en el reino de los cielos; mas cualquiera que [los] hiciere y enseñare, éste será llamado grande en el reino de los cielos.</a:t>
            </a:r>
            <a:r>
              <a:rPr lang="es-CO" dirty="0"/>
              <a:t> 20 Porque os digo que si vuestra justicia no fuere mayor que la de los escribas y fariseos, no entraréis en el reino de los cielos”.</a:t>
            </a:r>
          </a:p>
          <a:p>
            <a:pPr marL="457200" lvl="1" indent="0">
              <a:buNone/>
            </a:pPr>
            <a:endParaRPr lang="es-CO" dirty="0">
              <a:solidFill>
                <a:srgbClr val="FF0000"/>
              </a:solidFill>
            </a:endParaRPr>
          </a:p>
          <a:p>
            <a:pPr marL="457200" lvl="1" indent="0">
              <a:buNone/>
            </a:pPr>
            <a:r>
              <a:rPr lang="es-CO" sz="2600" dirty="0">
                <a:solidFill>
                  <a:srgbClr val="FF0000"/>
                </a:solidFill>
              </a:rPr>
              <a:t>Recuerda querido amigo, si tu asistes a una iglesia que le haya cambiado algo a lo que Dios enseña en Su Palabra, por pequeño que te parezca, sal de allí, porque Cristo dice que “no entrarás al reno de los cielos”, y te perderás.</a:t>
            </a:r>
          </a:p>
        </p:txBody>
      </p:sp>
    </p:spTree>
    <p:extLst>
      <p:ext uri="{BB962C8B-B14F-4D97-AF65-F5344CB8AC3E}">
        <p14:creationId xmlns:p14="http://schemas.microsoft.com/office/powerpoint/2010/main" val="9384185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5400" b="1" dirty="0"/>
              <a:t>¿Qué beneficio trae la verdad?</a:t>
            </a:r>
          </a:p>
        </p:txBody>
      </p:sp>
      <p:sp>
        <p:nvSpPr>
          <p:cNvPr id="3" name="Marcador de contenido 2"/>
          <p:cNvSpPr>
            <a:spLocks noGrp="1"/>
          </p:cNvSpPr>
          <p:nvPr>
            <p:ph idx="1"/>
          </p:nvPr>
        </p:nvSpPr>
        <p:spPr>
          <a:xfrm>
            <a:off x="838200" y="1825624"/>
            <a:ext cx="10515600" cy="4828393"/>
          </a:xfrm>
          <a:solidFill>
            <a:schemeClr val="tx2">
              <a:lumMod val="20000"/>
              <a:lumOff val="80000"/>
            </a:schemeClr>
          </a:solidFill>
          <a:effectLst>
            <a:glow rad="101600">
              <a:srgbClr val="C00000">
                <a:alpha val="60000"/>
              </a:srgbClr>
            </a:glow>
          </a:effectLst>
        </p:spPr>
        <p:txBody>
          <a:bodyPr>
            <a:normAutofit fontScale="85000" lnSpcReduction="20000"/>
          </a:bodyPr>
          <a:lstStyle/>
          <a:p>
            <a:pPr marL="0" indent="0">
              <a:buNone/>
            </a:pPr>
            <a:r>
              <a:rPr lang="es-CO" sz="3200" b="1" u="sng" dirty="0">
                <a:solidFill>
                  <a:srgbClr val="FF0000"/>
                </a:solidFill>
              </a:rPr>
              <a:t>Juan 8:32,33.</a:t>
            </a:r>
          </a:p>
          <a:p>
            <a:pPr marL="0" indent="0">
              <a:buNone/>
            </a:pPr>
            <a:r>
              <a:rPr lang="es-CO" sz="3000" dirty="0"/>
              <a:t>Le respondieron: --Descendientes de Abraham somos y jamás hemos sido esclavos de nadie. ¿Cómo dices tú: "Seréis libres"? 33 Jesús les respondió: --De cierto, de cierto os digo que todo aquel que practica el pecado, esclavo es del pecado”</a:t>
            </a:r>
          </a:p>
          <a:p>
            <a:pPr marL="457200" lvl="1" indent="0">
              <a:buNone/>
            </a:pPr>
            <a:endParaRPr lang="es-CO" sz="2800" dirty="0"/>
          </a:p>
          <a:p>
            <a:pPr marL="457200" lvl="1" indent="0">
              <a:buNone/>
            </a:pPr>
            <a:r>
              <a:rPr lang="es-CO" sz="2800" dirty="0"/>
              <a:t>Las gloriosas verdades del Evangelio habían sido anticipadas en los escritos de Moisés y los profetas.  Pablo describe la era del AT como una era de “gloria”, y advierte que la nueva era la sobrepujará grandemente.  </a:t>
            </a:r>
          </a:p>
          <a:p>
            <a:pPr marL="457200" lvl="1" indent="0">
              <a:buNone/>
            </a:pPr>
            <a:r>
              <a:rPr lang="es-CO" sz="2800" dirty="0"/>
              <a:t>Pero muchas de las verdades concernientes a la religión de Jehová habían sido oscurecidas por las innovaciones de los judíos.  La mente del pueblo estaba cegada, y un velo cubría su corazón cuando leía el AT. Estaban atados por las pesadas tradiciones de los ancianos, y por sus pecados. Jesús vino para libertarlos.  Declaró que su ministerio era “pregonar libertad a los cautivos” y </a:t>
            </a:r>
            <a:r>
              <a:rPr lang="es-CO" sz="2800" u="sng" dirty="0"/>
              <a:t>prometió libertad a los que aceptaban la verdad</a:t>
            </a:r>
            <a:r>
              <a:rPr lang="es-CO" sz="2800" dirty="0"/>
              <a:t>.</a:t>
            </a:r>
          </a:p>
          <a:p>
            <a:pPr marL="457200" lvl="1" indent="0">
              <a:buNone/>
            </a:pPr>
            <a:r>
              <a:rPr lang="es-CO" sz="2800" b="1" u="sng" dirty="0">
                <a:solidFill>
                  <a:srgbClr val="FF0000"/>
                </a:solidFill>
              </a:rPr>
              <a:t>La verdad cuando es acogida, trae consigo, libertad del pecado. </a:t>
            </a:r>
          </a:p>
        </p:txBody>
      </p:sp>
    </p:spTree>
    <p:extLst>
      <p:ext uri="{BB962C8B-B14F-4D97-AF65-F5344CB8AC3E}">
        <p14:creationId xmlns:p14="http://schemas.microsoft.com/office/powerpoint/2010/main" val="1894658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tx2">
              <a:lumMod val="20000"/>
              <a:lumOff val="80000"/>
            </a:schemeClr>
          </a:solidFill>
          <a:effectLst>
            <a:glow rad="101600">
              <a:srgbClr val="C00000">
                <a:alpha val="60000"/>
              </a:srgbClr>
            </a:glow>
          </a:effectLst>
        </p:spPr>
        <p:txBody>
          <a:bodyPr>
            <a:normAutofit/>
          </a:bodyPr>
          <a:lstStyle/>
          <a:p>
            <a:pPr algn="ctr"/>
            <a:r>
              <a:rPr lang="es-CO" sz="5400" b="1" dirty="0"/>
              <a:t>¿Quienes andan en la verdad?</a:t>
            </a:r>
          </a:p>
        </p:txBody>
      </p:sp>
      <p:sp>
        <p:nvSpPr>
          <p:cNvPr id="3" name="Marcador de contenido 2"/>
          <p:cNvSpPr>
            <a:spLocks noGrp="1"/>
          </p:cNvSpPr>
          <p:nvPr>
            <p:ph idx="1"/>
          </p:nvPr>
        </p:nvSpPr>
        <p:spPr>
          <a:xfrm>
            <a:off x="838200" y="1825624"/>
            <a:ext cx="8014252" cy="2666863"/>
          </a:xfrm>
        </p:spPr>
        <p:txBody>
          <a:bodyPr>
            <a:normAutofit fontScale="92500" lnSpcReduction="10000"/>
          </a:bodyPr>
          <a:lstStyle/>
          <a:p>
            <a:pPr marL="0" indent="0">
              <a:buNone/>
            </a:pPr>
            <a:r>
              <a:rPr lang="es-CO" b="1" u="sng" dirty="0">
                <a:solidFill>
                  <a:srgbClr val="FF0000"/>
                </a:solidFill>
              </a:rPr>
              <a:t>Prov.23:23.</a:t>
            </a:r>
          </a:p>
          <a:p>
            <a:pPr marL="0" indent="0">
              <a:buNone/>
            </a:pPr>
            <a:r>
              <a:rPr lang="es-CO" b="1" dirty="0"/>
              <a:t>“Compra la verdad y no la vendas; y la sabiduría, la enseñanza y la inteligencia”.</a:t>
            </a:r>
          </a:p>
          <a:p>
            <a:pPr marL="457200" lvl="1" indent="0">
              <a:buNone/>
            </a:pPr>
            <a:endParaRPr lang="es-CO" dirty="0"/>
          </a:p>
          <a:p>
            <a:pPr marL="457200" lvl="1" indent="0">
              <a:buNone/>
            </a:pPr>
            <a:r>
              <a:rPr lang="es-CO" sz="2800" dirty="0"/>
              <a:t>La verdad es un tesoro que ha de adquirirse a cualquier costo, y nunca debe abandonarse, no importa cuál sea la intención.  </a:t>
            </a:r>
            <a:endParaRPr lang="es-CO" sz="2800" b="1" dirty="0"/>
          </a:p>
        </p:txBody>
      </p:sp>
      <p:pic>
        <p:nvPicPr>
          <p:cNvPr id="5" name="Imagen 4"/>
          <p:cNvPicPr>
            <a:picLocks noChangeAspect="1"/>
          </p:cNvPicPr>
          <p:nvPr/>
        </p:nvPicPr>
        <p:blipFill>
          <a:blip r:embed="rId2"/>
          <a:stretch>
            <a:fillRect/>
          </a:stretch>
        </p:blipFill>
        <p:spPr>
          <a:xfrm>
            <a:off x="9144000" y="1825624"/>
            <a:ext cx="2902226" cy="2507837"/>
          </a:xfrm>
          <a:prstGeom prst="rect">
            <a:avLst/>
          </a:prstGeom>
          <a:scene3d>
            <a:camera prst="orthographicFront"/>
            <a:lightRig rig="threePt" dir="t"/>
          </a:scene3d>
          <a:sp3d>
            <a:bevelT w="139700" prst="cross"/>
          </a:sp3d>
        </p:spPr>
      </p:pic>
      <p:sp>
        <p:nvSpPr>
          <p:cNvPr id="6" name="Rectángulo 5"/>
          <p:cNvSpPr/>
          <p:nvPr/>
        </p:nvSpPr>
        <p:spPr>
          <a:xfrm>
            <a:off x="838200" y="4968413"/>
            <a:ext cx="10515600" cy="1384995"/>
          </a:xfrm>
          <a:prstGeom prst="rect">
            <a:avLst/>
          </a:prstGeom>
          <a:solidFill>
            <a:schemeClr val="tx2">
              <a:lumMod val="20000"/>
              <a:lumOff val="80000"/>
            </a:schemeClr>
          </a:solidFill>
          <a:effectLst>
            <a:glow rad="101600">
              <a:srgbClr val="C00000">
                <a:alpha val="60000"/>
              </a:srgbClr>
            </a:glow>
          </a:effectLst>
        </p:spPr>
        <p:txBody>
          <a:bodyPr wrap="square">
            <a:spAutoFit/>
          </a:bodyPr>
          <a:lstStyle/>
          <a:p>
            <a:r>
              <a:rPr lang="es-CO" sz="2800" dirty="0"/>
              <a:t>La capacidad de ver claramente la aplicación de los principios a la vida diaria requiere estudio diligente, y buena voluntad para admitir los propios errores. </a:t>
            </a:r>
          </a:p>
        </p:txBody>
      </p:sp>
    </p:spTree>
    <p:extLst>
      <p:ext uri="{BB962C8B-B14F-4D97-AF65-F5344CB8AC3E}">
        <p14:creationId xmlns:p14="http://schemas.microsoft.com/office/powerpoint/2010/main" val="41384695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49357" y="672686"/>
            <a:ext cx="7739269" cy="2799384"/>
          </a:xfrm>
          <a:solidFill>
            <a:schemeClr val="tx2">
              <a:lumMod val="20000"/>
              <a:lumOff val="80000"/>
            </a:schemeClr>
          </a:solidFill>
          <a:effectLst>
            <a:glow rad="101600">
              <a:srgbClr val="C00000">
                <a:alpha val="60000"/>
              </a:srgbClr>
            </a:glow>
          </a:effectLst>
        </p:spPr>
        <p:txBody>
          <a:bodyPr>
            <a:normAutofit/>
          </a:bodyPr>
          <a:lstStyle/>
          <a:p>
            <a:pPr marL="0" indent="0">
              <a:buNone/>
            </a:pPr>
            <a:r>
              <a:rPr lang="es-CO" dirty="0"/>
              <a:t>Cuanto más se acerca una persona al Salvador y más estudia la Palabra de Dios, tanto mejor comprende la verdadera naturaleza de las cosas.  Si se introduce el egoísmo y los ojos se cierran a las realidades a fin de obtener alguna ventaja temporal, se vende la verdad; y el que la vende, peligra.  </a:t>
            </a:r>
          </a:p>
        </p:txBody>
      </p:sp>
      <p:pic>
        <p:nvPicPr>
          <p:cNvPr id="4" name="Imagen 3"/>
          <p:cNvPicPr>
            <a:picLocks noChangeAspect="1"/>
          </p:cNvPicPr>
          <p:nvPr/>
        </p:nvPicPr>
        <p:blipFill>
          <a:blip r:embed="rId2"/>
          <a:stretch>
            <a:fillRect/>
          </a:stretch>
        </p:blipFill>
        <p:spPr>
          <a:xfrm>
            <a:off x="8481391" y="672686"/>
            <a:ext cx="3273287" cy="2799384"/>
          </a:xfrm>
          <a:prstGeom prst="rect">
            <a:avLst/>
          </a:prstGeom>
        </p:spPr>
      </p:pic>
      <p:sp>
        <p:nvSpPr>
          <p:cNvPr id="5" name="Rectángulo 4"/>
          <p:cNvSpPr/>
          <p:nvPr/>
        </p:nvSpPr>
        <p:spPr>
          <a:xfrm>
            <a:off x="649357" y="3749457"/>
            <a:ext cx="11105321" cy="3108543"/>
          </a:xfrm>
          <a:prstGeom prst="rect">
            <a:avLst/>
          </a:prstGeom>
          <a:solidFill>
            <a:schemeClr val="tx2">
              <a:lumMod val="20000"/>
              <a:lumOff val="80000"/>
            </a:schemeClr>
          </a:solidFill>
          <a:effectLst>
            <a:glow rad="101600">
              <a:srgbClr val="C00000">
                <a:alpha val="60000"/>
              </a:srgbClr>
            </a:glow>
          </a:effectLst>
        </p:spPr>
        <p:txBody>
          <a:bodyPr wrap="square">
            <a:spAutoFit/>
          </a:bodyPr>
          <a:lstStyle/>
          <a:p>
            <a:r>
              <a:rPr lang="es-CO" sz="2800" dirty="0"/>
              <a:t>Si el autoengaño continúa, llega el momento cuando se pierde toda comprensión del valor de la verdad, y se sufre la perdición.  Pocos se dan cuenta del peligro en que incurren al engañarse a sí mismos poco a poco, o del bajo precio por el cual venden la verdad y la vida eterna. El hijo prodigo aprendió la lección, vendió la verdad por unos momentos de pación y regresó vació, confiando en que su padre amoroso lo recibiría nuevamente en el hogar. </a:t>
            </a:r>
          </a:p>
        </p:txBody>
      </p:sp>
    </p:spTree>
    <p:extLst>
      <p:ext uri="{BB962C8B-B14F-4D97-AF65-F5344CB8AC3E}">
        <p14:creationId xmlns:p14="http://schemas.microsoft.com/office/powerpoint/2010/main" val="229379075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30086"/>
            <a:ext cx="10515600" cy="6016487"/>
          </a:xfrm>
        </p:spPr>
        <p:txBody>
          <a:bodyPr>
            <a:normAutofit lnSpcReduction="10000"/>
          </a:bodyPr>
          <a:lstStyle/>
          <a:p>
            <a:pPr marL="0" indent="0">
              <a:buNone/>
            </a:pPr>
            <a:r>
              <a:rPr lang="es-CO" b="1" u="sng" dirty="0">
                <a:solidFill>
                  <a:srgbClr val="C00000"/>
                </a:solidFill>
              </a:rPr>
              <a:t>Mat.9:9-13.</a:t>
            </a:r>
          </a:p>
          <a:p>
            <a:pPr marL="0" indent="0">
              <a:buNone/>
            </a:pPr>
            <a:r>
              <a:rPr lang="es-CO" dirty="0"/>
              <a:t>“</a:t>
            </a:r>
            <a:r>
              <a:rPr lang="es-CO" dirty="0">
                <a:latin typeface="Agency FB" panose="020B0503020202020204" pitchFamily="34" charset="0"/>
              </a:rPr>
              <a:t>Saliendo Jesús de allí, vio a un hombre llamado Mateo que estaba sentado en el banco de los tributos públicos, y le dijo: --Sígueme. </a:t>
            </a:r>
            <a:r>
              <a:rPr lang="es-CO" u="sng" dirty="0">
                <a:latin typeface="Agency FB" panose="020B0503020202020204" pitchFamily="34" charset="0"/>
              </a:rPr>
              <a:t>Él se levantó y lo siguió</a:t>
            </a:r>
            <a:r>
              <a:rPr lang="es-CO" dirty="0">
                <a:latin typeface="Agency FB" panose="020B0503020202020204" pitchFamily="34" charset="0"/>
              </a:rPr>
              <a:t>. 10 Aconteció que estando él sentado a la mesa en la casa, muchos publicanos y pecadores, que habían llegado, se sentaron juntamente a la mesa con Jesús y sus discípulos. Cuando vieron esto los fariseos, dijeron a los discípulos: --¿Por qué come vuestro Maestro con los publicanos y pecadores?</a:t>
            </a:r>
          </a:p>
          <a:p>
            <a:pPr marL="0" indent="0">
              <a:buNone/>
            </a:pPr>
            <a:r>
              <a:rPr lang="es-CO" dirty="0">
                <a:latin typeface="Agency FB" panose="020B0503020202020204" pitchFamily="34" charset="0"/>
              </a:rPr>
              <a:t> 12 Al oír esto Jesús, les dijo: --Los sanos no tienen necesidad de médico, sino los enfermos. 13 Id, pues, y aprended lo que significa: "Misericordia quiero y no sacrificios", </a:t>
            </a:r>
            <a:r>
              <a:rPr lang="es-CO" u="sng" dirty="0">
                <a:latin typeface="Agency FB" panose="020B0503020202020204" pitchFamily="34" charset="0"/>
              </a:rPr>
              <a:t>porque no he venido a llamar a justos, sino a pecadores al arrepentimiento</a:t>
            </a:r>
            <a:r>
              <a:rPr lang="es-CO" u="sng" dirty="0"/>
              <a:t>”.</a:t>
            </a:r>
          </a:p>
          <a:p>
            <a:pPr marL="0" indent="0">
              <a:buNone/>
            </a:pPr>
            <a:endParaRPr lang="es-CO" dirty="0"/>
          </a:p>
          <a:p>
            <a:pPr marL="457200" lvl="1" indent="0">
              <a:buNone/>
            </a:pPr>
            <a:r>
              <a:rPr lang="es-CO" dirty="0">
                <a:solidFill>
                  <a:srgbClr val="FF0000"/>
                </a:solidFill>
              </a:rPr>
              <a:t>Jesús vino a buscar a los pecados como tu y como yo, y lo hiso de una manera tan intensa, que hasta dio su vida por salvarnos. Tu estas leyendo esto no por casualidad, o has venido a este lugar no por casualidad, sino porque Dios te guio, no importa lo que hayas hecho, Dios te ama y vino a buscarte para darte la vida eterna, no la desprecies, entrégale tu vida, porque si no lo haces te vas a perder. Esta es nuestra única opción.  </a:t>
            </a:r>
          </a:p>
          <a:p>
            <a:endParaRPr lang="es-CO" dirty="0"/>
          </a:p>
        </p:txBody>
      </p:sp>
    </p:spTree>
    <p:extLst>
      <p:ext uri="{BB962C8B-B14F-4D97-AF65-F5344CB8AC3E}">
        <p14:creationId xmlns:p14="http://schemas.microsoft.com/office/powerpoint/2010/main" val="1093125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11696" y="477078"/>
            <a:ext cx="10515600" cy="2478157"/>
          </a:xfrm>
          <a:solidFill>
            <a:schemeClr val="accent3">
              <a:lumMod val="20000"/>
              <a:lumOff val="80000"/>
            </a:schemeClr>
          </a:solidFill>
          <a:effectLst>
            <a:glow rad="101600">
              <a:srgbClr val="C00000">
                <a:alpha val="60000"/>
              </a:srgbClr>
            </a:glow>
          </a:effectLst>
        </p:spPr>
        <p:txBody>
          <a:bodyPr>
            <a:normAutofit/>
          </a:bodyPr>
          <a:lstStyle/>
          <a:p>
            <a:r>
              <a:rPr lang="es-CO" dirty="0"/>
              <a:t>Según el concepto popular era deshonroso ser cobrador de impuestos. Los tales, con frecuencia, no sólo eran instrumentos de la opresión romana, sino que también eran extorsionadores que actuaban por su propia cuenta, usando de su poder oficial para oprimir y defraudar a la gente. Eran aborrecidos y despreciados por todos como parias sociales y religiosos </a:t>
            </a:r>
            <a:r>
              <a:rPr lang="es-CO" dirty="0">
                <a:solidFill>
                  <a:srgbClr val="FF0000"/>
                </a:solidFill>
              </a:rPr>
              <a:t>(ver Luc.3:12-14).</a:t>
            </a:r>
            <a:endParaRPr lang="es-CO" dirty="0"/>
          </a:p>
        </p:txBody>
      </p:sp>
      <p:sp>
        <p:nvSpPr>
          <p:cNvPr id="4" name="Rectángulo 3"/>
          <p:cNvSpPr/>
          <p:nvPr/>
        </p:nvSpPr>
        <p:spPr>
          <a:xfrm>
            <a:off x="1683026" y="3260035"/>
            <a:ext cx="4863549" cy="3108543"/>
          </a:xfrm>
          <a:prstGeom prst="rect">
            <a:avLst/>
          </a:prstGeom>
        </p:spPr>
        <p:txBody>
          <a:bodyPr wrap="square">
            <a:spAutoFit/>
          </a:bodyPr>
          <a:lstStyle/>
          <a:p>
            <a:pPr algn="ctr"/>
            <a:r>
              <a:rPr lang="es-CO" sz="2800" b="1" dirty="0"/>
              <a:t>Invitado a hacer en un instante la gran decisión de su vida, Mateo estuvo dispuesto y dejó “todo” para seguir a Jesús; abandonó una ocupación lucrativa para servir sin pago alguno. </a:t>
            </a:r>
          </a:p>
        </p:txBody>
      </p:sp>
      <p:pic>
        <p:nvPicPr>
          <p:cNvPr id="5" name="Imagen 4"/>
          <p:cNvPicPr>
            <a:picLocks noChangeAspect="1"/>
          </p:cNvPicPr>
          <p:nvPr/>
        </p:nvPicPr>
        <p:blipFill>
          <a:blip r:embed="rId2"/>
          <a:stretch>
            <a:fillRect/>
          </a:stretch>
        </p:blipFill>
        <p:spPr>
          <a:xfrm>
            <a:off x="7248939" y="3260035"/>
            <a:ext cx="3286539" cy="2875722"/>
          </a:xfrm>
          <a:prstGeom prst="rect">
            <a:avLst/>
          </a:prstGeom>
        </p:spPr>
      </p:pic>
      <p:sp>
        <p:nvSpPr>
          <p:cNvPr id="6" name="Rectángulo 5"/>
          <p:cNvSpPr/>
          <p:nvPr/>
        </p:nvSpPr>
        <p:spPr>
          <a:xfrm>
            <a:off x="6351352" y="6222805"/>
            <a:ext cx="5081712" cy="461665"/>
          </a:xfrm>
          <a:prstGeom prst="rect">
            <a:avLst/>
          </a:prstGeom>
        </p:spPr>
        <p:txBody>
          <a:bodyPr wrap="none">
            <a:spAutoFit/>
          </a:bodyPr>
          <a:lstStyle/>
          <a:p>
            <a:r>
              <a:rPr lang="es-CO" sz="2400" b="1" dirty="0"/>
              <a:t>¿Estas tu dispuesto a hacer lo mismo? </a:t>
            </a:r>
          </a:p>
        </p:txBody>
      </p:sp>
    </p:spTree>
    <p:extLst>
      <p:ext uri="{BB962C8B-B14F-4D97-AF65-F5344CB8AC3E}">
        <p14:creationId xmlns:p14="http://schemas.microsoft.com/office/powerpoint/2010/main" val="616756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4070" y="365125"/>
            <a:ext cx="11184834" cy="1325563"/>
          </a:xfrm>
          <a:solidFill>
            <a:schemeClr val="accent5">
              <a:lumMod val="20000"/>
              <a:lumOff val="80000"/>
            </a:schemeClr>
          </a:solidFill>
          <a:effectLst>
            <a:glow rad="101600">
              <a:srgbClr val="C00000">
                <a:alpha val="60000"/>
              </a:srgbClr>
            </a:glow>
          </a:effectLst>
        </p:spPr>
        <p:txBody>
          <a:bodyPr>
            <a:noAutofit/>
          </a:bodyPr>
          <a:lstStyle/>
          <a:p>
            <a:pPr algn="ctr"/>
            <a:r>
              <a:rPr lang="es-CO" b="1" dirty="0"/>
              <a:t>Muchos quieren que Dios les resuelva sus necesidades ya, pero aplazan su entrega a Dios. </a:t>
            </a:r>
          </a:p>
        </p:txBody>
      </p:sp>
      <p:sp>
        <p:nvSpPr>
          <p:cNvPr id="3" name="Marcador de contenido 2"/>
          <p:cNvSpPr>
            <a:spLocks noGrp="1"/>
          </p:cNvSpPr>
          <p:nvPr>
            <p:ph idx="1"/>
          </p:nvPr>
        </p:nvSpPr>
        <p:spPr>
          <a:xfrm>
            <a:off x="838200" y="1825625"/>
            <a:ext cx="7828722" cy="3276462"/>
          </a:xfrm>
        </p:spPr>
        <p:txBody>
          <a:bodyPr>
            <a:normAutofit fontScale="77500" lnSpcReduction="20000"/>
          </a:bodyPr>
          <a:lstStyle/>
          <a:p>
            <a:pPr marL="0" indent="0">
              <a:buNone/>
            </a:pPr>
            <a:r>
              <a:rPr lang="es-CO" b="1" u="sng" dirty="0">
                <a:solidFill>
                  <a:srgbClr val="FF0000"/>
                </a:solidFill>
              </a:rPr>
              <a:t>Prov. 23:26. </a:t>
            </a:r>
          </a:p>
          <a:p>
            <a:r>
              <a:rPr lang="es-CO" dirty="0"/>
              <a:t>Dios dice:  ¡primero!: “Dame, Hijo mío, Tu Corazón, Y miren tus ojos Por mis Caminos”</a:t>
            </a:r>
          </a:p>
          <a:p>
            <a:r>
              <a:rPr lang="es-CO" dirty="0"/>
              <a:t>La más preciosa ofrenda de la juventud.</a:t>
            </a:r>
          </a:p>
          <a:p>
            <a:r>
              <a:rPr lang="es-CO" dirty="0"/>
              <a:t> Hijos, venid a Jesús. Dad a Dios la ofrenda más preciosa que os es posible presentar; dadle el corazón. El os habla para deciros: Hijo mío, hija mía, dadme el corazón. Aunque vuestros pecados fueren como la grana, los haré blancos como la nieve, pues os limpiaré con mi propia sangre. Os haré miembros de mi familia: hijos el Rey celestial. Tomad mi perdón, mi paz que os doy gratuitamente. </a:t>
            </a:r>
          </a:p>
        </p:txBody>
      </p:sp>
      <p:pic>
        <p:nvPicPr>
          <p:cNvPr id="5" name="Imagen 4"/>
          <p:cNvPicPr>
            <a:picLocks noChangeAspect="1"/>
          </p:cNvPicPr>
          <p:nvPr/>
        </p:nvPicPr>
        <p:blipFill>
          <a:blip r:embed="rId2"/>
          <a:stretch>
            <a:fillRect/>
          </a:stretch>
        </p:blipFill>
        <p:spPr>
          <a:xfrm>
            <a:off x="8666922" y="1825626"/>
            <a:ext cx="3270802" cy="2799384"/>
          </a:xfrm>
          <a:prstGeom prst="rect">
            <a:avLst/>
          </a:prstGeom>
        </p:spPr>
      </p:pic>
      <p:sp>
        <p:nvSpPr>
          <p:cNvPr id="6" name="Rectángulo 5"/>
          <p:cNvSpPr/>
          <p:nvPr/>
        </p:nvSpPr>
        <p:spPr>
          <a:xfrm>
            <a:off x="424070" y="4931252"/>
            <a:ext cx="11513654" cy="1938992"/>
          </a:xfrm>
          <a:prstGeom prst="rect">
            <a:avLst/>
          </a:prstGeom>
          <a:solidFill>
            <a:schemeClr val="accent5">
              <a:lumMod val="20000"/>
              <a:lumOff val="80000"/>
            </a:schemeClr>
          </a:solidFill>
          <a:effectLst>
            <a:glow rad="101600">
              <a:srgbClr val="C00000">
                <a:alpha val="60000"/>
              </a:srgbClr>
            </a:glow>
          </a:effectLst>
        </p:spPr>
        <p:txBody>
          <a:bodyPr wrap="square">
            <a:spAutoFit/>
          </a:bodyPr>
          <a:lstStyle/>
          <a:p>
            <a:r>
              <a:rPr lang="es-CO" sz="2400" dirty="0"/>
              <a:t>Os revestiré con mi propia justicia -</a:t>
            </a:r>
            <a:r>
              <a:rPr lang="es-CO" sz="2400" u="sng" dirty="0"/>
              <a:t>el traje de bodas</a:t>
            </a:r>
            <a:r>
              <a:rPr lang="es-CO" sz="2400" dirty="0"/>
              <a:t>- y os haré aptos para la cena de las bodas del cordero.  Cuando estéis revestidos con mi justicia -</a:t>
            </a:r>
            <a:r>
              <a:rPr lang="es-CO" sz="2400" u="sng" dirty="0"/>
              <a:t>mediante oración, mediante vigilancia, mediante diligente estudio de mi Palabra</a:t>
            </a:r>
            <a:r>
              <a:rPr lang="es-CO" sz="2400" dirty="0"/>
              <a:t>- podréis alcanzar una norma elevada.  Entenderéis la verdad, y vuestro carácter será modelado por una influencia divina, pues ésta es la voluntad de Dios: vuestra santificación" (YI 306-1892). </a:t>
            </a:r>
          </a:p>
        </p:txBody>
      </p:sp>
    </p:spTree>
    <p:extLst>
      <p:ext uri="{BB962C8B-B14F-4D97-AF65-F5344CB8AC3E}">
        <p14:creationId xmlns:p14="http://schemas.microsoft.com/office/powerpoint/2010/main" val="4235324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90330"/>
            <a:ext cx="8491330" cy="3140765"/>
          </a:xfrm>
        </p:spPr>
        <p:txBody>
          <a:bodyPr/>
          <a:lstStyle/>
          <a:p>
            <a:pPr marL="0" indent="0">
              <a:buNone/>
            </a:pPr>
            <a:r>
              <a:rPr lang="es-CO" b="1" u="sng" dirty="0"/>
              <a:t>La imposibilidad de Dios está en tus manos. Elegir.</a:t>
            </a:r>
          </a:p>
          <a:p>
            <a:pPr marL="0" indent="0">
              <a:buNone/>
            </a:pPr>
            <a:r>
              <a:rPr lang="es-CO" dirty="0"/>
              <a:t>Recuerda que Dios te dio libre albedrío, eres tu el que debe decidir, que hacer con tu vida, la decisión es solamente tuya. Si decides oír su vos, y entregarle el corazón. Él está esperándote con los brazos abiertos para recibirte.</a:t>
            </a:r>
          </a:p>
        </p:txBody>
      </p:sp>
      <p:pic>
        <p:nvPicPr>
          <p:cNvPr id="4" name="Imagen 3"/>
          <p:cNvPicPr>
            <a:picLocks noChangeAspect="1"/>
          </p:cNvPicPr>
          <p:nvPr/>
        </p:nvPicPr>
        <p:blipFill>
          <a:blip r:embed="rId2"/>
          <a:stretch>
            <a:fillRect/>
          </a:stretch>
        </p:blipFill>
        <p:spPr>
          <a:xfrm>
            <a:off x="9501809" y="490330"/>
            <a:ext cx="2272748" cy="2796209"/>
          </a:xfrm>
          <a:prstGeom prst="rect">
            <a:avLst/>
          </a:prstGeom>
        </p:spPr>
      </p:pic>
      <p:sp>
        <p:nvSpPr>
          <p:cNvPr id="5" name="Rectángulo 4"/>
          <p:cNvSpPr/>
          <p:nvPr/>
        </p:nvSpPr>
        <p:spPr>
          <a:xfrm>
            <a:off x="937592" y="3472068"/>
            <a:ext cx="10836965" cy="6063198"/>
          </a:xfrm>
          <a:prstGeom prst="rect">
            <a:avLst/>
          </a:prstGeom>
        </p:spPr>
        <p:txBody>
          <a:bodyPr wrap="square">
            <a:spAutoFit/>
          </a:bodyPr>
          <a:lstStyle/>
          <a:p>
            <a:r>
              <a:rPr lang="es-CO" sz="2800" b="1" u="sng" dirty="0">
                <a:solidFill>
                  <a:srgbClr val="FF0000"/>
                </a:solidFill>
              </a:rPr>
              <a:t>Apoc.22:12.</a:t>
            </a:r>
          </a:p>
          <a:p>
            <a:r>
              <a:rPr lang="es-CO" dirty="0"/>
              <a:t> </a:t>
            </a:r>
            <a:r>
              <a:rPr lang="es-CO" sz="2400" dirty="0"/>
              <a:t>"¡</a:t>
            </a:r>
            <a:r>
              <a:rPr lang="es-CO" sz="2400" b="1" dirty="0">
                <a:latin typeface="Arial Narrow" panose="020B0606020202030204" pitchFamily="34" charset="0"/>
              </a:rPr>
              <a:t>Vengo pronto!, y mi galardón conmigo, para recompensar a cada uno según sea su obra</a:t>
            </a:r>
            <a:r>
              <a:rPr lang="es-CO" sz="2400" dirty="0"/>
              <a:t>”. </a:t>
            </a:r>
          </a:p>
          <a:p>
            <a:r>
              <a:rPr lang="es-CO" sz="2400" dirty="0"/>
              <a:t>Aquel que se ha desempeñado como nuestro intercesor, que oye todas las oraciones y confesiones de arrepentimiento, que está representado con un arco iris rodeando su cabeza, </a:t>
            </a:r>
            <a:r>
              <a:rPr lang="es-CO" sz="2400" u="sng" dirty="0"/>
              <a:t>símbolo de gracia y amor</a:t>
            </a:r>
            <a:r>
              <a:rPr lang="es-CO" sz="2400" dirty="0"/>
              <a:t>, pronto terminará su obra en el santuario celestial.  La gracia y la misericordia dejarán entonces el trono, y Injusticia tomará su lugar Aquel a quien han buscado sus hijos, ocupará el lugar que le corresponde: la investidura de juez Supremo </a:t>
            </a:r>
            <a:r>
              <a:rPr lang="es-CO" sz="2400" dirty="0">
                <a:solidFill>
                  <a:srgbClr val="FF0000"/>
                </a:solidFill>
              </a:rPr>
              <a:t>(RH 1-1-1889).</a:t>
            </a:r>
          </a:p>
          <a:p>
            <a:endParaRPr lang="es-CO" sz="2400" dirty="0"/>
          </a:p>
          <a:p>
            <a:r>
              <a:rPr lang="es-CO" sz="2400" dirty="0"/>
              <a:t>El tiempo de gracia terminará cuando menos se espere.-</a:t>
            </a:r>
          </a:p>
          <a:p>
            <a:r>
              <a:rPr lang="es-CO" sz="2400" dirty="0"/>
              <a:t>El fin del tiempo de gracia vendrá repentina e inesperadamente, cuando menos se lo espere; pero podemos hoy tener un registro limpio en el cielo, y saber que Dios nos acepta, y si somos fieles finalmente seremos reunidos en el reino de los cielos (MS 95, 1906).</a:t>
            </a:r>
          </a:p>
          <a:p>
            <a:endParaRPr lang="es-CO" sz="2400" dirty="0"/>
          </a:p>
        </p:txBody>
      </p:sp>
    </p:spTree>
    <p:extLst>
      <p:ext uri="{BB962C8B-B14F-4D97-AF65-F5344CB8AC3E}">
        <p14:creationId xmlns:p14="http://schemas.microsoft.com/office/powerpoint/2010/main" val="10431825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0818"/>
            <a:ext cx="10515600" cy="5726389"/>
          </a:xfrm>
          <a:solidFill>
            <a:schemeClr val="accent5">
              <a:lumMod val="20000"/>
              <a:lumOff val="80000"/>
            </a:schemeClr>
          </a:solidFill>
          <a:effectLst>
            <a:glow rad="101600">
              <a:srgbClr val="C00000">
                <a:alpha val="60000"/>
              </a:srgbClr>
            </a:glow>
          </a:effectLst>
        </p:spPr>
        <p:txBody>
          <a:bodyPr>
            <a:normAutofit fontScale="85000" lnSpcReduction="10000"/>
          </a:bodyPr>
          <a:lstStyle/>
          <a:p>
            <a:pPr marL="0" indent="0">
              <a:buNone/>
            </a:pPr>
            <a:r>
              <a:rPr lang="es-CO" dirty="0"/>
              <a:t>Si no aceptas ahora la invitación de Dios, </a:t>
            </a:r>
            <a:r>
              <a:rPr lang="es-CO" b="1" u="sng" dirty="0"/>
              <a:t>No hay un segundo tiempo de gracia.</a:t>
            </a:r>
          </a:p>
          <a:p>
            <a:r>
              <a:rPr lang="es-CO" dirty="0"/>
              <a:t>No hay un segundo tiempo de gracia para nadie.  Ahora es el tiempo de gracia, antes de que el ángel, el ángel de misericordia, pliegue sus alas de oro y descienda del trono, y la misericordia, la misericordia desaparezca para siempre </a:t>
            </a:r>
            <a:r>
              <a:rPr lang="es-CO" b="1" dirty="0">
                <a:solidFill>
                  <a:srgbClr val="FF0000"/>
                </a:solidFill>
              </a:rPr>
              <a:t>(MS 49, 1894).</a:t>
            </a:r>
          </a:p>
          <a:p>
            <a:pPr marL="0" indent="0">
              <a:buNone/>
            </a:pPr>
            <a:r>
              <a:rPr lang="es-CO" b="1" dirty="0">
                <a:solidFill>
                  <a:srgbClr val="FF0000"/>
                </a:solidFill>
              </a:rPr>
              <a:t>Juan 9:4</a:t>
            </a:r>
            <a:r>
              <a:rPr lang="es-CO" dirty="0"/>
              <a:t>, dice:  “</a:t>
            </a:r>
            <a:r>
              <a:rPr lang="es-CO" b="1" dirty="0">
                <a:latin typeface="Agency FB" panose="020B0503020202020204" pitchFamily="34" charset="0"/>
              </a:rPr>
              <a:t>Me es necesario hacer las obras del que me envió, entre tanto que el día dura; la noche viene, cuando nadie puede obrar</a:t>
            </a:r>
            <a:r>
              <a:rPr lang="es-CO" dirty="0"/>
              <a:t>”. </a:t>
            </a:r>
          </a:p>
          <a:p>
            <a:pPr marL="0" indent="0">
              <a:buNone/>
            </a:pPr>
            <a:r>
              <a:rPr lang="es-CO" b="1" u="sng" dirty="0"/>
              <a:t>No se ha revelado la terminación del tiempo de gracia.</a:t>
            </a:r>
          </a:p>
          <a:p>
            <a:r>
              <a:rPr lang="es-CO" dirty="0"/>
              <a:t>Dios no nos ha revelado el tiempo cuando terminará este mensaje, o cuando llegará a su fin el tiempo de gracia.  Debemos aceptar para nosotros y para nuestros hijos las cosas que están reveladas; pero no tratemos de saber aquello que ha sido guardado secreto en los consejos del Todopoderoso...</a:t>
            </a:r>
          </a:p>
          <a:p>
            <a:r>
              <a:rPr lang="es-CO" dirty="0"/>
              <a:t>Me han llegado cartas preguntándome si tengo alguna luz especial acerca del tiempo cuando terminará el tiempo de gracia; y yo respondo que sólo tengo un mensaje que dar: que ahora es tiempo de obrar mientras el día dura, porque viene la noche cuando nadie puede trabajar.  Ahora, precisamente en este momento, es tiempo de que nosotros estemos velando, trabajando y esperando.</a:t>
            </a:r>
          </a:p>
          <a:p>
            <a:endParaRPr lang="es-CO" dirty="0"/>
          </a:p>
        </p:txBody>
      </p:sp>
    </p:spTree>
    <p:extLst>
      <p:ext uri="{BB962C8B-B14F-4D97-AF65-F5344CB8AC3E}">
        <p14:creationId xmlns:p14="http://schemas.microsoft.com/office/powerpoint/2010/main" val="22004811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3">
              <a:lumMod val="40000"/>
              <a:lumOff val="60000"/>
            </a:schemeClr>
          </a:solidFill>
          <a:effectLst>
            <a:glow rad="101600">
              <a:srgbClr val="C00000">
                <a:alpha val="60000"/>
              </a:srgbClr>
            </a:glow>
          </a:effectLst>
        </p:spPr>
        <p:txBody>
          <a:bodyPr>
            <a:normAutofit/>
          </a:bodyPr>
          <a:lstStyle/>
          <a:p>
            <a:r>
              <a:rPr lang="es-CO" sz="5400" b="1" i="1" dirty="0"/>
              <a:t>Conclusión:</a:t>
            </a:r>
          </a:p>
        </p:txBody>
      </p:sp>
      <p:sp>
        <p:nvSpPr>
          <p:cNvPr id="3" name="Marcador de contenido 2"/>
          <p:cNvSpPr>
            <a:spLocks noGrp="1"/>
          </p:cNvSpPr>
          <p:nvPr>
            <p:ph idx="1"/>
          </p:nvPr>
        </p:nvSpPr>
        <p:spPr>
          <a:xfrm>
            <a:off x="838200" y="1825625"/>
            <a:ext cx="10515600" cy="4800462"/>
          </a:xfrm>
          <a:solidFill>
            <a:schemeClr val="bg1"/>
          </a:solidFill>
          <a:effectLst>
            <a:glow rad="101600">
              <a:srgbClr val="C00000">
                <a:alpha val="60000"/>
              </a:srgbClr>
            </a:glow>
          </a:effectLst>
        </p:spPr>
        <p:txBody>
          <a:bodyPr>
            <a:normAutofit fontScale="92500" lnSpcReduction="20000"/>
          </a:bodyPr>
          <a:lstStyle/>
          <a:p>
            <a:r>
              <a:rPr lang="es-CO" dirty="0"/>
              <a:t>El tiempo que tienes para entregar tu vida a Cristo, es este momento nada más, Tu no puedes asegurar que tendrás un minuto, una hora, un día más de vida, ni siquiera un segundo más de vida.</a:t>
            </a:r>
          </a:p>
          <a:p>
            <a:endParaRPr lang="es-CO" dirty="0"/>
          </a:p>
          <a:p>
            <a:r>
              <a:rPr lang="es-CO" dirty="0"/>
              <a:t>Si no aprovechas este momento, y mueres sin arrepentirte, después no tendrás más oportunidad, no habrá nada que se pueda hacer por ti, por eso Cristo dice: “</a:t>
            </a:r>
            <a:r>
              <a:rPr lang="es-CO" b="1" dirty="0">
                <a:latin typeface="Agency FB" panose="020B0503020202020204" pitchFamily="34" charset="0"/>
              </a:rPr>
              <a:t>la noche viene, cuando nadie puede obrar</a:t>
            </a:r>
            <a:r>
              <a:rPr lang="es-CO" dirty="0"/>
              <a:t>”. Tanto individualmente como colectivamente. </a:t>
            </a:r>
          </a:p>
          <a:p>
            <a:endParaRPr lang="es-CO" dirty="0"/>
          </a:p>
          <a:p>
            <a:pPr marL="0" indent="0">
              <a:buNone/>
            </a:pPr>
            <a:r>
              <a:rPr lang="es-CO" dirty="0"/>
              <a:t>Yo te invito para que juntos elevemos esta oración: “</a:t>
            </a:r>
            <a:r>
              <a:rPr lang="es-CO" dirty="0">
                <a:solidFill>
                  <a:srgbClr val="FF0000"/>
                </a:solidFill>
              </a:rPr>
              <a:t>Padre Santo que moras en el cielo, gracias per darme a conoces este precioso mensaje, perdona mis pecados, Padre, te entrego mi corazón, ayúdame a obedecerte, Padre Santo. Te suplico que mi nombre permanezca escrito en el Libro de la Vida, y que me ayudes a obedecerte cada Día. Gracias por escucharme. Te lo pido por favor, en el Nombre de Cristo Jesús. Amen</a:t>
            </a:r>
            <a:r>
              <a:rPr lang="es-CO" dirty="0"/>
              <a:t>”. </a:t>
            </a:r>
          </a:p>
        </p:txBody>
      </p:sp>
    </p:spTree>
    <p:extLst>
      <p:ext uri="{BB962C8B-B14F-4D97-AF65-F5344CB8AC3E}">
        <p14:creationId xmlns:p14="http://schemas.microsoft.com/office/powerpoint/2010/main" val="23814105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1093</TotalTime>
  <Words>4187</Words>
  <Application>Microsoft Office PowerPoint</Application>
  <PresentationFormat>Panorámica</PresentationFormat>
  <Paragraphs>158</Paragraphs>
  <Slides>30</Slides>
  <Notes>1</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30</vt:i4>
      </vt:variant>
    </vt:vector>
  </HeadingPairs>
  <TitlesOfParts>
    <vt:vector size="36" baseType="lpstr">
      <vt:lpstr>Agency FB</vt:lpstr>
      <vt:lpstr>Arial</vt:lpstr>
      <vt:lpstr>Arial Narrow</vt:lpstr>
      <vt:lpstr>Calibri</vt:lpstr>
      <vt:lpstr>Calibri Light</vt:lpstr>
      <vt:lpstr>Tema de Office</vt:lpstr>
      <vt:lpstr>COMPRA LA VERDAD Y NO LA VENDAS</vt:lpstr>
      <vt:lpstr>COMPRA LA VERDAD Y NO LA VENDAS</vt:lpstr>
      <vt:lpstr>Siempre tenemos que tener en cuenta el consejo de Cristo:</vt:lpstr>
      <vt:lpstr>Presentación de PowerPoint</vt:lpstr>
      <vt:lpstr>Presentación de PowerPoint</vt:lpstr>
      <vt:lpstr>Presentación de PowerPoint</vt:lpstr>
      <vt:lpstr>Presentación de PowerPoint</vt:lpstr>
      <vt:lpstr>Presentación de PowerPoint</vt:lpstr>
      <vt:lpstr>Presentación de PowerPoint</vt:lpstr>
      <vt:lpstr>¿A quienes señala la Biblia como la verdad, y que deben ser aceptados?</vt:lpstr>
      <vt:lpstr>Presentación de PowerPoint</vt:lpstr>
      <vt:lpstr>¿Si Cristo es el “Camino, la verdad y la vida", cual debe ser nuestra actitud hacia Él?</vt:lpstr>
      <vt:lpstr>Presentación de PowerPoint</vt:lpstr>
      <vt:lpstr>Presentación de PowerPoint</vt:lpstr>
      <vt:lpstr> Seguid la paz con todos y la santidad, sin la cual nadie verá al Señor</vt:lpstr>
      <vt:lpstr>Presentación de PowerPoint</vt:lpstr>
      <vt:lpstr>Presentación de PowerPoint</vt:lpstr>
      <vt:lpstr>Presentación de PowerPoint</vt:lpstr>
      <vt:lpstr>LOS DIEZ MANDAMIETOS</vt:lpstr>
      <vt:lpstr>Se profetizan cambios en la Santa Ley de Dios</vt:lpstr>
      <vt:lpstr>¿Qué ejemplo nos dio el mismo Señor Jesús en cuanto a no cambiar la Palabra de Dios?</vt:lpstr>
      <vt:lpstr>¿Qué beneficio trae la verdad?</vt:lpstr>
      <vt:lpstr>¿Quienes andan en la verdad?</vt:lpstr>
      <vt:lpstr>Presentación de PowerPoint</vt:lpstr>
      <vt:lpstr>Presentación de PowerPoint</vt:lpstr>
      <vt:lpstr>Presentación de PowerPoint</vt:lpstr>
      <vt:lpstr>Muchos quieren que Dios les resuelva sus necesidades ya, pero aplazan su entrega a Dios. </vt:lpstr>
      <vt:lpstr>Presentación de PowerPoint</vt:lpstr>
      <vt:lpstr>Presentación de PowerPoint</vt:lpstr>
      <vt:lpstr>Conclusión: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COMPRA LA VERDAD Y NO LA VENDAS</dc:title>
  <dc:creator>Usuario</dc:creator>
  <cp:lastModifiedBy>Usuario</cp:lastModifiedBy>
  <cp:revision>153</cp:revision>
  <dcterms:created xsi:type="dcterms:W3CDTF">2016-10-24T22:58:58Z</dcterms:created>
  <dcterms:modified xsi:type="dcterms:W3CDTF">2016-11-13T22:07:51Z</dcterms:modified>
</cp:coreProperties>
</file>